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6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81" r:id="rId5"/>
    <p:sldId id="282" r:id="rId6"/>
    <p:sldId id="283" r:id="rId7"/>
    <p:sldId id="286" r:id="rId8"/>
    <p:sldId id="284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7" r:id="rId18"/>
    <p:sldId id="296" r:id="rId19"/>
    <p:sldId id="279" r:id="rId20"/>
  </p:sldIdLst>
  <p:sldSz cx="12192000" cy="6858000"/>
  <p:notesSz cx="6669088" cy="9926638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Fira Sans Extra Condensed Medium" panose="020B0604020202020204" charset="0"/>
      <p:regular r:id="rId26"/>
      <p:bold r:id="rId27"/>
      <p:italic r:id="rId28"/>
      <p:boldItalic r:id="rId29"/>
    </p:embeddedFont>
    <p:embeddedFont>
      <p:font typeface="Roboto Slab" pitchFamily="2" charset="0"/>
      <p:regular r:id="rId3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38">
          <p15:clr>
            <a:srgbClr val="A4A3A4"/>
          </p15:clr>
        </p15:guide>
        <p15:guide id="2" pos="415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5" roundtripDataSignature="AMtx7mgRPSAs7/jaaaS7yGv40MVBTCWz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9B9C"/>
    <a:srgbClr val="178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5E3082E-8BF3-445E-AE46-06713B7FABE0}">
  <a:tblStyle styleId="{55E3082E-8BF3-445E-AE46-06713B7FABE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1674" y="576"/>
      </p:cViewPr>
      <p:guideLst>
        <p:guide orient="horz" pos="1638"/>
        <p:guide pos="4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45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48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ercepcao%20alteracoes%20climaticas\Estudo%20Percepcao%20AC%20Madeira\Relatorio\Graficos%20EPAC-RA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ercepcao%20alteracoes%20climaticas\Estudo%20Percepcao%20AC%20Madeira\Relatorio\Graficos%20EPAC-RAM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ercepcao%20alteracoes%20climaticas\Estudo%20Percepcao%20AC%20Madeira\Relatorio\Graficos%20EPAC-RAM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ercepcao%20alteracoes%20climaticas\Estudo%20Percepcao%20AC%20Madeira\Relatorio\Graficos%20EPAC-RAM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ercepcao%20alteracoes%20climaticas\Estudo%20Percepcao%20AC%20Madeira\Relatorio\Graficos%20EPAC-RAM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ercepcao%20alteracoes%20climaticas\Estudo%20Percepcao%20AC%20Madeira\Relatorio\Graficos%20EPAC-RAM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ercepcao%20alteracoes%20climaticas\Estudo%20Percepcao%20AC%20Madeira\Relatorio\Graficos%20EPAC-RAM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ercepcao%20alteracoes%20climaticas\Estudo%20Percepcao%20AC%20Madeira\Relatorio\Graficos%20EPAC-RAM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ercepcao%20alteracoes%20climaticas\Estudo%20Percepcao%20AC%20Madeira\Relatorio\Graficos%20EPAC-RAM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ercepcao%20alteracoes%20climaticas\Estudo%20Percepcao%20AC%20Madeira\Relatorio\Graficos%20EPAC-RAM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Grau de preocupação com as questões ambientais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Folha1!$C$44</c:f>
              <c:strCache>
                <c:ptCount val="1"/>
                <c:pt idx="0">
                  <c:v>Percentagem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Folha1!$B$45:$B$55</c:f>
              <c:strCache>
                <c:ptCount val="11"/>
                <c:pt idx="0">
                  <c:v>0 Nada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 Muito</c:v>
                </c:pt>
              </c:strCache>
            </c:strRef>
          </c:cat>
          <c:val>
            <c:numRef>
              <c:f>Folha1!$C$45:$C$55</c:f>
              <c:numCache>
                <c:formatCode>0.00%</c:formatCode>
                <c:ptCount val="11"/>
                <c:pt idx="0">
                  <c:v>6.3E-3</c:v>
                </c:pt>
                <c:pt idx="1">
                  <c:v>1.6000000000000001E-3</c:v>
                </c:pt>
                <c:pt idx="2">
                  <c:v>1.6000000000000001E-3</c:v>
                </c:pt>
                <c:pt idx="3">
                  <c:v>1.6000000000000001E-3</c:v>
                </c:pt>
                <c:pt idx="4">
                  <c:v>3.2000000000000002E-3</c:v>
                </c:pt>
                <c:pt idx="5">
                  <c:v>1.43E-2</c:v>
                </c:pt>
                <c:pt idx="6">
                  <c:v>1.2699999999999999E-2</c:v>
                </c:pt>
                <c:pt idx="7">
                  <c:v>7.7700000000000005E-2</c:v>
                </c:pt>
                <c:pt idx="8">
                  <c:v>0.19650000000000001</c:v>
                </c:pt>
                <c:pt idx="9">
                  <c:v>0.18859999999999999</c:v>
                </c:pt>
                <c:pt idx="10">
                  <c:v>0.496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68-4944-9EFE-B91A356F1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shape val="box"/>
        <c:axId val="231254424"/>
        <c:axId val="231258024"/>
        <c:axId val="0"/>
      </c:bar3DChart>
      <c:catAx>
        <c:axId val="231254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231258024"/>
        <c:crosses val="autoZero"/>
        <c:auto val="1"/>
        <c:lblAlgn val="ctr"/>
        <c:lblOffset val="100"/>
        <c:noMultiLvlLbl val="0"/>
      </c:catAx>
      <c:valAx>
        <c:axId val="231258024"/>
        <c:scaling>
          <c:orientation val="minMax"/>
          <c:max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231254424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200"/>
              <a:t>Grau de concordância com Políticas Públicas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Folha1!$B$101</c:f>
              <c:strCache>
                <c:ptCount val="1"/>
                <c:pt idx="0">
                  <c:v>0 - Nada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Folha1!$C$100:$F$100</c:f>
              <c:strCache>
                <c:ptCount val="4"/>
                <c:pt idx="0">
                  <c:v>Governos devem adoptar
metas climáticas</c:v>
                </c:pt>
                <c:pt idx="1">
                  <c:v>Electricidade por fontes
renováveis</c:v>
                </c:pt>
                <c:pt idx="2">
                  <c:v>Mais impostos relativamente
a GEE</c:v>
                </c:pt>
                <c:pt idx="3">
                  <c:v>Limitação na utilização
de veículos de combustão</c:v>
                </c:pt>
              </c:strCache>
            </c:strRef>
          </c:cat>
          <c:val>
            <c:numRef>
              <c:f>Folha1!$C$101:$F$101</c:f>
              <c:numCache>
                <c:formatCode>0.00%</c:formatCode>
                <c:ptCount val="4"/>
                <c:pt idx="0">
                  <c:v>1.11E-2</c:v>
                </c:pt>
                <c:pt idx="1">
                  <c:v>2.8500000000000001E-2</c:v>
                </c:pt>
                <c:pt idx="2">
                  <c:v>0.2235</c:v>
                </c:pt>
                <c:pt idx="3">
                  <c:v>0.16800000000000001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F3-4BCE-9830-CF5F44E2E7EF}"/>
            </c:ext>
          </c:extLst>
        </c:ser>
        <c:ser>
          <c:idx val="1"/>
          <c:order val="1"/>
          <c:tx>
            <c:strRef>
              <c:f>Folha1!$B$102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Folha1!$C$100:$F$100</c:f>
              <c:strCache>
                <c:ptCount val="4"/>
                <c:pt idx="0">
                  <c:v>Governos devem adoptar
metas climáticas</c:v>
                </c:pt>
                <c:pt idx="1">
                  <c:v>Electricidade por fontes
renováveis</c:v>
                </c:pt>
                <c:pt idx="2">
                  <c:v>Mais impostos relativamente
a GEE</c:v>
                </c:pt>
                <c:pt idx="3">
                  <c:v>Limitação na utilização
de veículos de combustão</c:v>
                </c:pt>
              </c:strCache>
            </c:strRef>
          </c:cat>
          <c:val>
            <c:numRef>
              <c:f>Folha1!$C$102:$F$102</c:f>
              <c:numCache>
                <c:formatCode>0.00%</c:formatCode>
                <c:ptCount val="4"/>
                <c:pt idx="0">
                  <c:v>3.2000000000000002E-3</c:v>
                </c:pt>
                <c:pt idx="1">
                  <c:v>1.2699999999999999E-2</c:v>
                </c:pt>
                <c:pt idx="2">
                  <c:v>1.2699999999999999E-2</c:v>
                </c:pt>
                <c:pt idx="3">
                  <c:v>4.9099999999999998E-2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F3-4BCE-9830-CF5F44E2E7EF}"/>
            </c:ext>
          </c:extLst>
        </c:ser>
        <c:ser>
          <c:idx val="2"/>
          <c:order val="2"/>
          <c:tx>
            <c:strRef>
              <c:f>Folha1!$B$103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Folha1!$C$100:$F$100</c:f>
              <c:strCache>
                <c:ptCount val="4"/>
                <c:pt idx="0">
                  <c:v>Governos devem adoptar
metas climáticas</c:v>
                </c:pt>
                <c:pt idx="1">
                  <c:v>Electricidade por fontes
renováveis</c:v>
                </c:pt>
                <c:pt idx="2">
                  <c:v>Mais impostos relativamente
a GEE</c:v>
                </c:pt>
                <c:pt idx="3">
                  <c:v>Limitação na utilização
de veículos de combustão</c:v>
                </c:pt>
              </c:strCache>
            </c:strRef>
          </c:cat>
          <c:val>
            <c:numRef>
              <c:f>Folha1!$C$103:$F$103</c:f>
              <c:numCache>
                <c:formatCode>0.00%</c:formatCode>
                <c:ptCount val="4"/>
                <c:pt idx="0">
                  <c:v>1.6000000000000001E-3</c:v>
                </c:pt>
                <c:pt idx="1">
                  <c:v>4.7999999999999996E-3</c:v>
                </c:pt>
                <c:pt idx="2">
                  <c:v>3.49E-2</c:v>
                </c:pt>
                <c:pt idx="3">
                  <c:v>7.2900000000000006E-2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F3-4BCE-9830-CF5F44E2E7EF}"/>
            </c:ext>
          </c:extLst>
        </c:ser>
        <c:ser>
          <c:idx val="3"/>
          <c:order val="3"/>
          <c:tx>
            <c:strRef>
              <c:f>Folha1!$B$104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Folha1!$C$100:$F$100</c:f>
              <c:strCache>
                <c:ptCount val="4"/>
                <c:pt idx="0">
                  <c:v>Governos devem adoptar
metas climáticas</c:v>
                </c:pt>
                <c:pt idx="1">
                  <c:v>Electricidade por fontes
renováveis</c:v>
                </c:pt>
                <c:pt idx="2">
                  <c:v>Mais impostos relativamente
a GEE</c:v>
                </c:pt>
                <c:pt idx="3">
                  <c:v>Limitação na utilização
de veículos de combustão</c:v>
                </c:pt>
              </c:strCache>
            </c:strRef>
          </c:cat>
          <c:val>
            <c:numRef>
              <c:f>Folha1!$C$104:$F$104</c:f>
              <c:numCache>
                <c:formatCode>0.00%</c:formatCode>
                <c:ptCount val="4"/>
                <c:pt idx="0">
                  <c:v>3.2000000000000002E-3</c:v>
                </c:pt>
                <c:pt idx="1">
                  <c:v>4.7999999999999996E-3</c:v>
                </c:pt>
                <c:pt idx="2">
                  <c:v>4.2799999999999998E-2</c:v>
                </c:pt>
                <c:pt idx="3">
                  <c:v>7.9200000000000007E-2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5F3-4BCE-9830-CF5F44E2E7EF}"/>
            </c:ext>
          </c:extLst>
        </c:ser>
        <c:ser>
          <c:idx val="4"/>
          <c:order val="4"/>
          <c:tx>
            <c:strRef>
              <c:f>Folha1!$B$105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Folha1!$C$100:$F$100</c:f>
              <c:strCache>
                <c:ptCount val="4"/>
                <c:pt idx="0">
                  <c:v>Governos devem adoptar
metas climáticas</c:v>
                </c:pt>
                <c:pt idx="1">
                  <c:v>Electricidade por fontes
renováveis</c:v>
                </c:pt>
                <c:pt idx="2">
                  <c:v>Mais impostos relativamente
a GEE</c:v>
                </c:pt>
                <c:pt idx="3">
                  <c:v>Limitação na utilização
de veículos de combustão</c:v>
                </c:pt>
              </c:strCache>
            </c:strRef>
          </c:cat>
          <c:val>
            <c:numRef>
              <c:f>Folha1!$C$105:$F$105</c:f>
              <c:numCache>
                <c:formatCode>0.00%</c:formatCode>
                <c:ptCount val="4"/>
                <c:pt idx="0">
                  <c:v>3.2000000000000002E-3</c:v>
                </c:pt>
                <c:pt idx="1">
                  <c:v>1.11E-2</c:v>
                </c:pt>
                <c:pt idx="2">
                  <c:v>4.9099999999999998E-2</c:v>
                </c:pt>
                <c:pt idx="3">
                  <c:v>8.5599999999999996E-2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F3-4BCE-9830-CF5F44E2E7EF}"/>
            </c:ext>
          </c:extLst>
        </c:ser>
        <c:ser>
          <c:idx val="5"/>
          <c:order val="5"/>
          <c:tx>
            <c:strRef>
              <c:f>Folha1!$B$106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Folha1!$C$100:$F$100</c:f>
              <c:strCache>
                <c:ptCount val="4"/>
                <c:pt idx="0">
                  <c:v>Governos devem adoptar
metas climáticas</c:v>
                </c:pt>
                <c:pt idx="1">
                  <c:v>Electricidade por fontes
renováveis</c:v>
                </c:pt>
                <c:pt idx="2">
                  <c:v>Mais impostos relativamente
a GEE</c:v>
                </c:pt>
                <c:pt idx="3">
                  <c:v>Limitação na utilização
de veículos de combustão</c:v>
                </c:pt>
              </c:strCache>
            </c:strRef>
          </c:cat>
          <c:val>
            <c:numRef>
              <c:f>Folha1!$C$106:$F$106</c:f>
              <c:numCache>
                <c:formatCode>0.00%</c:formatCode>
                <c:ptCount val="4"/>
                <c:pt idx="0">
                  <c:v>4.2799999999999998E-2</c:v>
                </c:pt>
                <c:pt idx="1">
                  <c:v>7.4499999999999997E-2</c:v>
                </c:pt>
                <c:pt idx="2">
                  <c:v>0.16159999999999999</c:v>
                </c:pt>
                <c:pt idx="3">
                  <c:v>0.28210000000000002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5F3-4BCE-9830-CF5F44E2E7EF}"/>
            </c:ext>
          </c:extLst>
        </c:ser>
        <c:ser>
          <c:idx val="6"/>
          <c:order val="6"/>
          <c:tx>
            <c:strRef>
              <c:f>Folha1!$B$107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Folha1!$C$100:$F$100</c:f>
              <c:strCache>
                <c:ptCount val="4"/>
                <c:pt idx="0">
                  <c:v>Governos devem adoptar
metas climáticas</c:v>
                </c:pt>
                <c:pt idx="1">
                  <c:v>Electricidade por fontes
renováveis</c:v>
                </c:pt>
                <c:pt idx="2">
                  <c:v>Mais impostos relativamente
a GEE</c:v>
                </c:pt>
                <c:pt idx="3">
                  <c:v>Limitação na utilização
de veículos de combustão</c:v>
                </c:pt>
              </c:strCache>
            </c:strRef>
          </c:cat>
          <c:val>
            <c:numRef>
              <c:f>Folha1!$C$107:$F$107</c:f>
              <c:numCache>
                <c:formatCode>0.00%</c:formatCode>
                <c:ptCount val="4"/>
                <c:pt idx="0">
                  <c:v>2.06E-2</c:v>
                </c:pt>
                <c:pt idx="1">
                  <c:v>5.3900000000000003E-2</c:v>
                </c:pt>
                <c:pt idx="2">
                  <c:v>6.6600000000000006E-2</c:v>
                </c:pt>
                <c:pt idx="3">
                  <c:v>6.8099999999999994E-2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5F3-4BCE-9830-CF5F44E2E7EF}"/>
            </c:ext>
          </c:extLst>
        </c:ser>
        <c:ser>
          <c:idx val="7"/>
          <c:order val="7"/>
          <c:tx>
            <c:strRef>
              <c:f>Folha1!$B$108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Folha1!$C$100:$F$100</c:f>
              <c:strCache>
                <c:ptCount val="4"/>
                <c:pt idx="0">
                  <c:v>Governos devem adoptar
metas climáticas</c:v>
                </c:pt>
                <c:pt idx="1">
                  <c:v>Electricidade por fontes
renováveis</c:v>
                </c:pt>
                <c:pt idx="2">
                  <c:v>Mais impostos relativamente
a GEE</c:v>
                </c:pt>
                <c:pt idx="3">
                  <c:v>Limitação na utilização
de veículos de combustão</c:v>
                </c:pt>
              </c:strCache>
            </c:strRef>
          </c:cat>
          <c:val>
            <c:numRef>
              <c:f>Folha1!$C$108:$F$108</c:f>
              <c:numCache>
                <c:formatCode>0.00%</c:formatCode>
                <c:ptCount val="4"/>
                <c:pt idx="0">
                  <c:v>7.4499999999999997E-2</c:v>
                </c:pt>
                <c:pt idx="1">
                  <c:v>9.5100000000000004E-2</c:v>
                </c:pt>
                <c:pt idx="2">
                  <c:v>8.0799999999999997E-2</c:v>
                </c:pt>
                <c:pt idx="3">
                  <c:v>6.1800000000000001E-2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5F3-4BCE-9830-CF5F44E2E7EF}"/>
            </c:ext>
          </c:extLst>
        </c:ser>
        <c:ser>
          <c:idx val="8"/>
          <c:order val="8"/>
          <c:tx>
            <c:strRef>
              <c:f>Folha1!$B$109</c:f>
              <c:strCache>
                <c:ptCount val="1"/>
                <c:pt idx="0">
                  <c:v>8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Folha1!$C$100:$F$100</c:f>
              <c:strCache>
                <c:ptCount val="4"/>
                <c:pt idx="0">
                  <c:v>Governos devem adoptar
metas climáticas</c:v>
                </c:pt>
                <c:pt idx="1">
                  <c:v>Electricidade por fontes
renováveis</c:v>
                </c:pt>
                <c:pt idx="2">
                  <c:v>Mais impostos relativamente
a GEE</c:v>
                </c:pt>
                <c:pt idx="3">
                  <c:v>Limitação na utilização
de veículos de combustão</c:v>
                </c:pt>
              </c:strCache>
            </c:strRef>
          </c:cat>
          <c:val>
            <c:numRef>
              <c:f>Folha1!$C$109:$F$109</c:f>
              <c:numCache>
                <c:formatCode>0.00%</c:formatCode>
                <c:ptCount val="4"/>
                <c:pt idx="0">
                  <c:v>0.17119999999999999</c:v>
                </c:pt>
                <c:pt idx="1">
                  <c:v>0.19489999999999999</c:v>
                </c:pt>
                <c:pt idx="2">
                  <c:v>9.8299999999999998E-2</c:v>
                </c:pt>
                <c:pt idx="3">
                  <c:v>5.8599999999999999E-2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5F3-4BCE-9830-CF5F44E2E7EF}"/>
            </c:ext>
          </c:extLst>
        </c:ser>
        <c:ser>
          <c:idx val="9"/>
          <c:order val="9"/>
          <c:tx>
            <c:strRef>
              <c:f>Folha1!$B$110</c:f>
              <c:strCache>
                <c:ptCount val="1"/>
                <c:pt idx="0">
                  <c:v>9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Folha1!$C$100:$F$100</c:f>
              <c:strCache>
                <c:ptCount val="4"/>
                <c:pt idx="0">
                  <c:v>Governos devem adoptar
metas climáticas</c:v>
                </c:pt>
                <c:pt idx="1">
                  <c:v>Electricidade por fontes
renováveis</c:v>
                </c:pt>
                <c:pt idx="2">
                  <c:v>Mais impostos relativamente
a GEE</c:v>
                </c:pt>
                <c:pt idx="3">
                  <c:v>Limitação na utilização
de veículos de combustão</c:v>
                </c:pt>
              </c:strCache>
            </c:strRef>
          </c:cat>
          <c:val>
            <c:numRef>
              <c:f>Folha1!$C$110:$F$110</c:f>
              <c:numCache>
                <c:formatCode>0.00%</c:formatCode>
                <c:ptCount val="4"/>
                <c:pt idx="0">
                  <c:v>0.1759</c:v>
                </c:pt>
                <c:pt idx="1">
                  <c:v>0.14899999999999999</c:v>
                </c:pt>
                <c:pt idx="2">
                  <c:v>6.9699999999999998E-2</c:v>
                </c:pt>
                <c:pt idx="3">
                  <c:v>2.69E-2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5F3-4BCE-9830-CF5F44E2E7EF}"/>
            </c:ext>
          </c:extLst>
        </c:ser>
        <c:ser>
          <c:idx val="10"/>
          <c:order val="10"/>
          <c:tx>
            <c:strRef>
              <c:f>Folha1!$B$111</c:f>
              <c:strCache>
                <c:ptCount val="1"/>
                <c:pt idx="0">
                  <c:v>10 - Totalmente</c:v>
                </c:pt>
              </c:strCache>
            </c:strRef>
          </c:tx>
          <c:spPr>
            <a:solidFill>
              <a:srgbClr val="B17ED8"/>
            </a:solidFill>
            <a:ln>
              <a:noFill/>
            </a:ln>
            <a:effectLst/>
          </c:spPr>
          <c:invertIfNegative val="0"/>
          <c:cat>
            <c:strRef>
              <c:f>Folha1!$C$100:$F$100</c:f>
              <c:strCache>
                <c:ptCount val="4"/>
                <c:pt idx="0">
                  <c:v>Governos devem adoptar
metas climáticas</c:v>
                </c:pt>
                <c:pt idx="1">
                  <c:v>Electricidade por fontes
renováveis</c:v>
                </c:pt>
                <c:pt idx="2">
                  <c:v>Mais impostos relativamente
a GEE</c:v>
                </c:pt>
                <c:pt idx="3">
                  <c:v>Limitação na utilização
de veículos de combustão</c:v>
                </c:pt>
              </c:strCache>
            </c:strRef>
          </c:cat>
          <c:val>
            <c:numRef>
              <c:f>Folha1!$C$111:$F$111</c:f>
              <c:numCache>
                <c:formatCode>0.00%</c:formatCode>
                <c:ptCount val="4"/>
                <c:pt idx="0">
                  <c:v>0.4929</c:v>
                </c:pt>
                <c:pt idx="1">
                  <c:v>0.37080000000000002</c:v>
                </c:pt>
                <c:pt idx="2">
                  <c:v>0.16009999999999999</c:v>
                </c:pt>
                <c:pt idx="3">
                  <c:v>4.7500000000000001E-2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5F3-4BCE-9830-CF5F44E2E7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534451376"/>
        <c:axId val="534456056"/>
      </c:barChart>
      <c:catAx>
        <c:axId val="534451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34456056"/>
        <c:crosses val="autoZero"/>
        <c:auto val="1"/>
        <c:lblAlgn val="ctr"/>
        <c:lblOffset val="100"/>
        <c:noMultiLvlLbl val="0"/>
      </c:catAx>
      <c:valAx>
        <c:axId val="534456056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34451376"/>
        <c:crosses val="autoZero"/>
        <c:crossBetween val="between"/>
      </c:valAx>
      <c:spPr>
        <a:noFill/>
        <a:ln>
          <a:solidFill>
            <a:schemeClr val="bg2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200"/>
              <a:t>Principais problemas globais segundo os inquiridos.</a:t>
            </a:r>
          </a:p>
          <a:p>
            <a:pPr>
              <a:defRPr/>
            </a:pPr>
            <a:r>
              <a:rPr lang="pt-PT" sz="1200"/>
              <a:t>Pontuação</a:t>
            </a:r>
            <a:r>
              <a:rPr lang="pt-PT" sz="1200" baseline="0"/>
              <a:t> obtida pela soma ponderada do 1.º, 2.º e 3.º mais importante.</a:t>
            </a:r>
            <a:endParaRPr lang="pt-PT" sz="12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Folha1!$B$24:$B$33</c:f>
              <c:strCache>
                <c:ptCount val="10"/>
                <c:pt idx="0">
                  <c:v>Outros</c:v>
                </c:pt>
                <c:pt idx="1">
                  <c:v>A imigração </c:v>
                </c:pt>
                <c:pt idx="2">
                  <c:v>Efeitos da pandemia </c:v>
                </c:pt>
                <c:pt idx="3">
                  <c:v>Aumento da delinquência </c:v>
                </c:pt>
                <c:pt idx="4">
                  <c:v>Deterioração do Sistema de Educação </c:v>
                </c:pt>
                <c:pt idx="5">
                  <c:v>O terrorismo </c:v>
                </c:pt>
                <c:pt idx="6">
                  <c:v>Deterioração do Sistema de Saúde </c:v>
                </c:pt>
                <c:pt idx="7">
                  <c:v>A crise económica </c:v>
                </c:pt>
                <c:pt idx="8">
                  <c:v>O aumento da pobreza </c:v>
                </c:pt>
                <c:pt idx="9">
                  <c:v>Alterações climáticas </c:v>
                </c:pt>
              </c:strCache>
            </c:strRef>
          </c:cat>
          <c:val>
            <c:numRef>
              <c:f>Folha1!$C$24:$C$33</c:f>
              <c:numCache>
                <c:formatCode>General</c:formatCode>
                <c:ptCount val="10"/>
                <c:pt idx="0">
                  <c:v>139</c:v>
                </c:pt>
                <c:pt idx="1">
                  <c:v>100</c:v>
                </c:pt>
                <c:pt idx="2">
                  <c:v>100</c:v>
                </c:pt>
                <c:pt idx="3">
                  <c:v>137</c:v>
                </c:pt>
                <c:pt idx="4">
                  <c:v>195</c:v>
                </c:pt>
                <c:pt idx="5">
                  <c:v>201</c:v>
                </c:pt>
                <c:pt idx="6">
                  <c:v>344</c:v>
                </c:pt>
                <c:pt idx="7">
                  <c:v>541</c:v>
                </c:pt>
                <c:pt idx="8">
                  <c:v>545</c:v>
                </c:pt>
                <c:pt idx="9">
                  <c:v>1438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E8-4BD9-B07E-18A999F7B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332451576"/>
        <c:axId val="332452656"/>
      </c:barChart>
      <c:catAx>
        <c:axId val="332451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332452656"/>
        <c:crosses val="autoZero"/>
        <c:auto val="1"/>
        <c:lblAlgn val="ctr"/>
        <c:lblOffset val="100"/>
        <c:noMultiLvlLbl val="0"/>
      </c:catAx>
      <c:valAx>
        <c:axId val="3324526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Pontuação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9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332451576"/>
        <c:crosses val="autoZero"/>
        <c:crossBetween val="between"/>
      </c:valAx>
      <c:spPr>
        <a:noFill/>
        <a:ln>
          <a:solidFill>
            <a:schemeClr val="bg2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200"/>
              <a:t>Grau de concordância perante as afirmações listadas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5"/>
          <c:order val="0"/>
          <c:tx>
            <c:strRef>
              <c:f>Folha1!$H$116</c:f>
              <c:strCache>
                <c:ptCount val="1"/>
                <c:pt idx="0">
                  <c:v>N/S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Folha1!$B$117:$B$120</c:f>
              <c:strCache>
                <c:ptCount val="4"/>
                <c:pt idx="0">
                  <c:v>A RAM sofre um impacto ambiental
maior do que noutros territórios</c:v>
                </c:pt>
                <c:pt idx="1">
                  <c:v>A RAM sofre mais com as AC </c:v>
                </c:pt>
                <c:pt idx="2">
                  <c:v>Na RAM as questões ambientais
são mais importantes que a economia </c:v>
                </c:pt>
                <c:pt idx="3">
                  <c:v>O turismo na RAM satura
os recursos da região</c:v>
                </c:pt>
              </c:strCache>
            </c:strRef>
          </c:cat>
          <c:val>
            <c:numRef>
              <c:f>Folha1!$H$117:$H$120</c:f>
              <c:numCache>
                <c:formatCode>0.00%</c:formatCode>
                <c:ptCount val="4"/>
                <c:pt idx="0">
                  <c:v>4.7600000000000003E-2</c:v>
                </c:pt>
                <c:pt idx="1">
                  <c:v>4.7600000000000003E-2</c:v>
                </c:pt>
                <c:pt idx="2">
                  <c:v>4.7999999999999996E-3</c:v>
                </c:pt>
                <c:pt idx="3">
                  <c:v>1.5900000000000001E-2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AF-49FE-87C4-AF41E9BD6699}"/>
            </c:ext>
          </c:extLst>
        </c:ser>
        <c:ser>
          <c:idx val="0"/>
          <c:order val="1"/>
          <c:tx>
            <c:strRef>
              <c:f>Folha1!$C$116</c:f>
              <c:strCache>
                <c:ptCount val="1"/>
                <c:pt idx="0">
                  <c:v>Discordo totalmente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Folha1!$B$117:$B$120</c:f>
              <c:strCache>
                <c:ptCount val="4"/>
                <c:pt idx="0">
                  <c:v>A RAM sofre um impacto ambiental
maior do que noutros territórios</c:v>
                </c:pt>
                <c:pt idx="1">
                  <c:v>A RAM sofre mais com as AC </c:v>
                </c:pt>
                <c:pt idx="2">
                  <c:v>Na RAM as questões ambientais
são mais importantes que a economia </c:v>
                </c:pt>
                <c:pt idx="3">
                  <c:v>O turismo na RAM satura
os recursos da região</c:v>
                </c:pt>
              </c:strCache>
            </c:strRef>
          </c:cat>
          <c:val>
            <c:numRef>
              <c:f>Folha1!$C$117:$C$120</c:f>
              <c:numCache>
                <c:formatCode>0.00%</c:formatCode>
                <c:ptCount val="4"/>
                <c:pt idx="0">
                  <c:v>7.46E-2</c:v>
                </c:pt>
                <c:pt idx="1">
                  <c:v>7.9399999999999998E-2</c:v>
                </c:pt>
                <c:pt idx="2">
                  <c:v>6.0699999999999997E-2</c:v>
                </c:pt>
                <c:pt idx="3">
                  <c:v>1.9099999999999999E-2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AF-49FE-87C4-AF41E9BD6699}"/>
            </c:ext>
          </c:extLst>
        </c:ser>
        <c:ser>
          <c:idx val="1"/>
          <c:order val="2"/>
          <c:tx>
            <c:strRef>
              <c:f>Folha1!$D$116</c:f>
              <c:strCache>
                <c:ptCount val="1"/>
                <c:pt idx="0">
                  <c:v>Discordo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Folha1!$B$117:$B$120</c:f>
              <c:strCache>
                <c:ptCount val="4"/>
                <c:pt idx="0">
                  <c:v>A RAM sofre um impacto ambiental
maior do que noutros territórios</c:v>
                </c:pt>
                <c:pt idx="1">
                  <c:v>A RAM sofre mais com as AC </c:v>
                </c:pt>
                <c:pt idx="2">
                  <c:v>Na RAM as questões ambientais
são mais importantes que a economia </c:v>
                </c:pt>
                <c:pt idx="3">
                  <c:v>O turismo na RAM satura
os recursos da região</c:v>
                </c:pt>
              </c:strCache>
            </c:strRef>
          </c:cat>
          <c:val>
            <c:numRef>
              <c:f>Folha1!$D$117:$D$120</c:f>
              <c:numCache>
                <c:formatCode>0.00%</c:formatCode>
                <c:ptCount val="4"/>
                <c:pt idx="0">
                  <c:v>0.27300000000000002</c:v>
                </c:pt>
                <c:pt idx="1">
                  <c:v>0.33810000000000001</c:v>
                </c:pt>
                <c:pt idx="2">
                  <c:v>0.17249999999999999</c:v>
                </c:pt>
                <c:pt idx="3">
                  <c:v>0.14649999999999999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AF-49FE-87C4-AF41E9BD6699}"/>
            </c:ext>
          </c:extLst>
        </c:ser>
        <c:ser>
          <c:idx val="2"/>
          <c:order val="3"/>
          <c:tx>
            <c:strRef>
              <c:f>Folha1!$E$116</c:f>
              <c:strCache>
                <c:ptCount val="1"/>
                <c:pt idx="0">
                  <c:v>Neutro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Folha1!$B$117:$B$120</c:f>
              <c:strCache>
                <c:ptCount val="4"/>
                <c:pt idx="0">
                  <c:v>A RAM sofre um impacto ambiental
maior do que noutros territórios</c:v>
                </c:pt>
                <c:pt idx="1">
                  <c:v>A RAM sofre mais com as AC </c:v>
                </c:pt>
                <c:pt idx="2">
                  <c:v>Na RAM as questões ambientais
são mais importantes que a economia </c:v>
                </c:pt>
                <c:pt idx="3">
                  <c:v>O turismo na RAM satura
os recursos da região</c:v>
                </c:pt>
              </c:strCache>
            </c:strRef>
          </c:cat>
          <c:val>
            <c:numRef>
              <c:f>Folha1!$E$117:$E$120</c:f>
              <c:numCache>
                <c:formatCode>0.00%</c:formatCode>
                <c:ptCount val="4"/>
                <c:pt idx="0">
                  <c:v>0.2</c:v>
                </c:pt>
                <c:pt idx="1">
                  <c:v>0.2651</c:v>
                </c:pt>
                <c:pt idx="2">
                  <c:v>0.18690000000000001</c:v>
                </c:pt>
                <c:pt idx="3">
                  <c:v>0.17829999999999999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AF-49FE-87C4-AF41E9BD6699}"/>
            </c:ext>
          </c:extLst>
        </c:ser>
        <c:ser>
          <c:idx val="3"/>
          <c:order val="4"/>
          <c:tx>
            <c:strRef>
              <c:f>Folha1!$F$116</c:f>
              <c:strCache>
                <c:ptCount val="1"/>
                <c:pt idx="0">
                  <c:v>Concordo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Folha1!$B$117:$B$120</c:f>
              <c:strCache>
                <c:ptCount val="4"/>
                <c:pt idx="0">
                  <c:v>A RAM sofre um impacto ambiental
maior do que noutros territórios</c:v>
                </c:pt>
                <c:pt idx="1">
                  <c:v>A RAM sofre mais com as AC </c:v>
                </c:pt>
                <c:pt idx="2">
                  <c:v>Na RAM as questões ambientais
são mais importantes que a economia </c:v>
                </c:pt>
                <c:pt idx="3">
                  <c:v>O turismo na RAM satura
os recursos da região</c:v>
                </c:pt>
              </c:strCache>
            </c:strRef>
          </c:cat>
          <c:val>
            <c:numRef>
              <c:f>Folha1!$F$117:$F$120</c:f>
              <c:numCache>
                <c:formatCode>0.00%</c:formatCode>
                <c:ptCount val="4"/>
                <c:pt idx="0">
                  <c:v>0.24759999999999999</c:v>
                </c:pt>
                <c:pt idx="1">
                  <c:v>0.21429999999999999</c:v>
                </c:pt>
                <c:pt idx="2">
                  <c:v>0.36420000000000002</c:v>
                </c:pt>
                <c:pt idx="3">
                  <c:v>0.3599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AF-49FE-87C4-AF41E9BD6699}"/>
            </c:ext>
          </c:extLst>
        </c:ser>
        <c:ser>
          <c:idx val="4"/>
          <c:order val="5"/>
          <c:tx>
            <c:strRef>
              <c:f>Folha1!$G$116</c:f>
              <c:strCache>
                <c:ptCount val="1"/>
                <c:pt idx="0">
                  <c:v>Concordo totalmente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Folha1!$B$117:$B$120</c:f>
              <c:strCache>
                <c:ptCount val="4"/>
                <c:pt idx="0">
                  <c:v>A RAM sofre um impacto ambiental
maior do que noutros territórios</c:v>
                </c:pt>
                <c:pt idx="1">
                  <c:v>A RAM sofre mais com as AC </c:v>
                </c:pt>
                <c:pt idx="2">
                  <c:v>Na RAM as questões ambientais
são mais importantes que a economia </c:v>
                </c:pt>
                <c:pt idx="3">
                  <c:v>O turismo na RAM satura
os recursos da região</c:v>
                </c:pt>
              </c:strCache>
            </c:strRef>
          </c:cat>
          <c:val>
            <c:numRef>
              <c:f>Folha1!$G$117:$G$120</c:f>
              <c:numCache>
                <c:formatCode>0.00%</c:formatCode>
                <c:ptCount val="4"/>
                <c:pt idx="0">
                  <c:v>0.15709999999999999</c:v>
                </c:pt>
                <c:pt idx="1">
                  <c:v>5.5599999999999997E-2</c:v>
                </c:pt>
                <c:pt idx="2">
                  <c:v>0.2109</c:v>
                </c:pt>
                <c:pt idx="3">
                  <c:v>0.28029999999999999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7AF-49FE-87C4-AF41E9BD66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534451376"/>
        <c:axId val="534456056"/>
      </c:barChart>
      <c:catAx>
        <c:axId val="534451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34456056"/>
        <c:crosses val="autoZero"/>
        <c:auto val="1"/>
        <c:lblAlgn val="ctr"/>
        <c:lblOffset val="100"/>
        <c:noMultiLvlLbl val="0"/>
      </c:catAx>
      <c:valAx>
        <c:axId val="534456056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34451376"/>
        <c:crosses val="autoZero"/>
        <c:crossBetween val="between"/>
      </c:valAx>
      <c:spPr>
        <a:noFill/>
        <a:ln>
          <a:solidFill>
            <a:schemeClr val="bg2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aseline="0"/>
              <a:t>C</a:t>
            </a:r>
            <a:r>
              <a:rPr lang="en-US" sz="1200"/>
              <a:t>omportamentos ambientais em que aceitam fazer mudanças, ou já os</a:t>
            </a:r>
            <a:r>
              <a:rPr lang="en-US" sz="1200" baseline="0"/>
              <a:t> praticam</a:t>
            </a:r>
            <a:endParaRPr lang="en-US" sz="12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Folha1!$C$133</c:f>
              <c:strCache>
                <c:ptCount val="1"/>
                <c:pt idx="0">
                  <c:v>Percentagem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Folha1!$B$134:$B$144</c:f>
              <c:strCache>
                <c:ptCount val="11"/>
                <c:pt idx="0">
                  <c:v>Outros </c:v>
                </c:pt>
                <c:pt idx="1">
                  <c:v>Pouca utilização de veículo próprio </c:v>
                </c:pt>
                <c:pt idx="2">
                  <c:v>Pagar mais por produtos sustentáveis </c:v>
                </c:pt>
                <c:pt idx="3">
                  <c:v>Colaborar em acções de preservação ambiental </c:v>
                </c:pt>
                <c:pt idx="4">
                  <c:v>Consumo de menos carne </c:v>
                </c:pt>
                <c:pt idx="5">
                  <c:v>Instalação de painéis solares </c:v>
                </c:pt>
                <c:pt idx="6">
                  <c:v>Compra de produtos sustentáveis </c:v>
                </c:pt>
                <c:pt idx="7">
                  <c:v>Produtos sem embalagem excessiva </c:v>
                </c:pt>
                <c:pt idx="8">
                  <c:v>Produtos da época ou de produção local </c:v>
                </c:pt>
                <c:pt idx="9">
                  <c:v>Poupança de água </c:v>
                </c:pt>
                <c:pt idx="10">
                  <c:v>Separação de resíduos domésticos </c:v>
                </c:pt>
              </c:strCache>
            </c:strRef>
          </c:cat>
          <c:val>
            <c:numRef>
              <c:f>Folha1!$C$134:$C$144</c:f>
              <c:numCache>
                <c:formatCode>0.00%</c:formatCode>
                <c:ptCount val="11"/>
                <c:pt idx="0">
                  <c:v>1.5800000000000002E-2</c:v>
                </c:pt>
                <c:pt idx="1">
                  <c:v>0.26939999999999997</c:v>
                </c:pt>
                <c:pt idx="2">
                  <c:v>0.28050000000000003</c:v>
                </c:pt>
                <c:pt idx="3">
                  <c:v>0.51190000000000002</c:v>
                </c:pt>
                <c:pt idx="4">
                  <c:v>0.54679999999999995</c:v>
                </c:pt>
                <c:pt idx="5">
                  <c:v>0.56889999999999996</c:v>
                </c:pt>
                <c:pt idx="6">
                  <c:v>0.65610000000000002</c:v>
                </c:pt>
                <c:pt idx="7">
                  <c:v>0.70679999999999998</c:v>
                </c:pt>
                <c:pt idx="8">
                  <c:v>0.7702</c:v>
                </c:pt>
                <c:pt idx="9">
                  <c:v>0.85260000000000002</c:v>
                </c:pt>
                <c:pt idx="10">
                  <c:v>0.86529999999999996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A9-4CCB-9969-7703D5485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543402536"/>
        <c:axId val="543413336"/>
      </c:barChart>
      <c:catAx>
        <c:axId val="5434025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43413336"/>
        <c:crosses val="autoZero"/>
        <c:auto val="1"/>
        <c:lblAlgn val="ctr"/>
        <c:lblOffset val="100"/>
        <c:noMultiLvlLbl val="0"/>
      </c:catAx>
      <c:valAx>
        <c:axId val="543413336"/>
        <c:scaling>
          <c:orientation val="minMax"/>
        </c:scaling>
        <c:delete val="0"/>
        <c:axPos val="b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43402536"/>
        <c:crosses val="autoZero"/>
        <c:crossBetween val="between"/>
        <c:majorUnit val="0.2"/>
      </c:valAx>
      <c:spPr>
        <a:noFill/>
        <a:ln>
          <a:solidFill>
            <a:schemeClr val="bg2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200"/>
              <a:t>Separação de resíduos domésticos por fileira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Folha1!$C$167</c:f>
              <c:strCache>
                <c:ptCount val="1"/>
                <c:pt idx="0">
                  <c:v>Vidro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Folha1!$B$168:$B$172</c:f>
              <c:strCache>
                <c:ptCount val="5"/>
                <c:pt idx="0">
                  <c:v>Sempre </c:v>
                </c:pt>
                <c:pt idx="1">
                  <c:v>Quase sempre </c:v>
                </c:pt>
                <c:pt idx="2">
                  <c:v>Algumas vezes </c:v>
                </c:pt>
                <c:pt idx="3">
                  <c:v>Quase nunca </c:v>
                </c:pt>
                <c:pt idx="4">
                  <c:v>Nunca </c:v>
                </c:pt>
              </c:strCache>
            </c:strRef>
          </c:cat>
          <c:val>
            <c:numRef>
              <c:f>Folha1!$C$168:$C$172</c:f>
              <c:numCache>
                <c:formatCode>0.00%</c:formatCode>
                <c:ptCount val="5"/>
                <c:pt idx="0">
                  <c:v>0.76319999999999999</c:v>
                </c:pt>
                <c:pt idx="1">
                  <c:v>0.16159999999999999</c:v>
                </c:pt>
                <c:pt idx="2">
                  <c:v>4.48E-2</c:v>
                </c:pt>
                <c:pt idx="3">
                  <c:v>1.44E-2</c:v>
                </c:pt>
                <c:pt idx="4">
                  <c:v>1.6E-2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45-4AFD-A432-1F1A4A05A0E0}"/>
            </c:ext>
          </c:extLst>
        </c:ser>
        <c:ser>
          <c:idx val="1"/>
          <c:order val="1"/>
          <c:tx>
            <c:strRef>
              <c:f>Folha1!$D$167</c:f>
              <c:strCache>
                <c:ptCount val="1"/>
                <c:pt idx="0">
                  <c:v>Embalagens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Folha1!$B$168:$B$172</c:f>
              <c:strCache>
                <c:ptCount val="5"/>
                <c:pt idx="0">
                  <c:v>Sempre </c:v>
                </c:pt>
                <c:pt idx="1">
                  <c:v>Quase sempre </c:v>
                </c:pt>
                <c:pt idx="2">
                  <c:v>Algumas vezes </c:v>
                </c:pt>
                <c:pt idx="3">
                  <c:v>Quase nunca </c:v>
                </c:pt>
                <c:pt idx="4">
                  <c:v>Nunca </c:v>
                </c:pt>
              </c:strCache>
            </c:strRef>
          </c:cat>
          <c:val>
            <c:numRef>
              <c:f>Folha1!$D$168:$D$172</c:f>
              <c:numCache>
                <c:formatCode>0.00%</c:formatCode>
                <c:ptCount val="5"/>
                <c:pt idx="0">
                  <c:v>0.64639999999999997</c:v>
                </c:pt>
                <c:pt idx="1">
                  <c:v>0.25600000000000001</c:v>
                </c:pt>
                <c:pt idx="2">
                  <c:v>6.5600000000000006E-2</c:v>
                </c:pt>
                <c:pt idx="3">
                  <c:v>1.6E-2</c:v>
                </c:pt>
                <c:pt idx="4">
                  <c:v>1.6E-2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45-4AFD-A432-1F1A4A05A0E0}"/>
            </c:ext>
          </c:extLst>
        </c:ser>
        <c:ser>
          <c:idx val="2"/>
          <c:order val="2"/>
          <c:tx>
            <c:strRef>
              <c:f>Folha1!$E$167</c:f>
              <c:strCache>
                <c:ptCount val="1"/>
                <c:pt idx="0">
                  <c:v>Papel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Folha1!$B$168:$B$172</c:f>
              <c:strCache>
                <c:ptCount val="5"/>
                <c:pt idx="0">
                  <c:v>Sempre </c:v>
                </c:pt>
                <c:pt idx="1">
                  <c:v>Quase sempre </c:v>
                </c:pt>
                <c:pt idx="2">
                  <c:v>Algumas vezes </c:v>
                </c:pt>
                <c:pt idx="3">
                  <c:v>Quase nunca </c:v>
                </c:pt>
                <c:pt idx="4">
                  <c:v>Nunca </c:v>
                </c:pt>
              </c:strCache>
            </c:strRef>
          </c:cat>
          <c:val>
            <c:numRef>
              <c:f>Folha1!$E$168:$E$172</c:f>
              <c:numCache>
                <c:formatCode>0.00%</c:formatCode>
                <c:ptCount val="5"/>
                <c:pt idx="0">
                  <c:v>0.64959999999999996</c:v>
                </c:pt>
                <c:pt idx="1">
                  <c:v>0.23039999999999999</c:v>
                </c:pt>
                <c:pt idx="2">
                  <c:v>7.1999999999999995E-2</c:v>
                </c:pt>
                <c:pt idx="3">
                  <c:v>3.2000000000000001E-2</c:v>
                </c:pt>
                <c:pt idx="4">
                  <c:v>1.6E-2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445-4AFD-A432-1F1A4A05A0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7476856"/>
        <c:axId val="617483336"/>
      </c:barChart>
      <c:catAx>
        <c:axId val="617476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17483336"/>
        <c:crosses val="autoZero"/>
        <c:auto val="1"/>
        <c:lblAlgn val="ctr"/>
        <c:lblOffset val="100"/>
        <c:noMultiLvlLbl val="0"/>
      </c:catAx>
      <c:valAx>
        <c:axId val="617483336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17476856"/>
        <c:crosses val="autoZero"/>
        <c:crossBetween val="between"/>
      </c:valAx>
      <c:spPr>
        <a:noFill/>
        <a:ln>
          <a:solidFill>
            <a:schemeClr val="bg2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200"/>
              <a:t>Comportamentos nas medidas de redução de impacte ambiental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5"/>
          <c:order val="0"/>
          <c:tx>
            <c:strRef>
              <c:f>Folha1!$B$157</c:f>
              <c:strCache>
                <c:ptCount val="1"/>
                <c:pt idx="0">
                  <c:v>Não sabe/Não se aplica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Folha1!$C$151:$I$151</c:f>
              <c:strCache>
                <c:ptCount val="7"/>
                <c:pt idx="0">
                  <c:v>Economizar água</c:v>
                </c:pt>
                <c:pt idx="1">
                  <c:v>Lâmpadas de baixo consumo</c:v>
                </c:pt>
                <c:pt idx="2">
                  <c:v>Evitar uso de veículo pessoal</c:v>
                </c:pt>
                <c:pt idx="3">
                  <c:v>Escolha de produtos sustentáveis</c:v>
                </c:pt>
                <c:pt idx="4">
                  <c:v>Produtos sem embalagem plástica</c:v>
                </c:pt>
                <c:pt idx="5">
                  <c:v>Uso de sacos próprios nas compras</c:v>
                </c:pt>
                <c:pt idx="6">
                  <c:v>Preferência por produtos da época/local</c:v>
                </c:pt>
              </c:strCache>
            </c:strRef>
          </c:cat>
          <c:val>
            <c:numRef>
              <c:f>Folha1!$C$157:$I$157</c:f>
              <c:numCache>
                <c:formatCode>0.00%</c:formatCode>
                <c:ptCount val="7"/>
                <c:pt idx="0">
                  <c:v>0</c:v>
                </c:pt>
                <c:pt idx="1">
                  <c:v>1.6000000000000001E-3</c:v>
                </c:pt>
                <c:pt idx="2">
                  <c:v>0.13600000000000001</c:v>
                </c:pt>
                <c:pt idx="3">
                  <c:v>1.5900000000000001E-2</c:v>
                </c:pt>
                <c:pt idx="4">
                  <c:v>9.5999999999999992E-3</c:v>
                </c:pt>
                <c:pt idx="5">
                  <c:v>0</c:v>
                </c:pt>
                <c:pt idx="6">
                  <c:v>1.6000000000000001E-3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01-4EFC-B41A-DC90115F7343}"/>
            </c:ext>
          </c:extLst>
        </c:ser>
        <c:ser>
          <c:idx val="4"/>
          <c:order val="1"/>
          <c:tx>
            <c:strRef>
              <c:f>Folha1!$B$156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Folha1!$C$151:$I$151</c:f>
              <c:strCache>
                <c:ptCount val="7"/>
                <c:pt idx="0">
                  <c:v>Economizar água</c:v>
                </c:pt>
                <c:pt idx="1">
                  <c:v>Lâmpadas de baixo consumo</c:v>
                </c:pt>
                <c:pt idx="2">
                  <c:v>Evitar uso de veículo pessoal</c:v>
                </c:pt>
                <c:pt idx="3">
                  <c:v>Escolha de produtos sustentáveis</c:v>
                </c:pt>
                <c:pt idx="4">
                  <c:v>Produtos sem embalagem plástica</c:v>
                </c:pt>
                <c:pt idx="5">
                  <c:v>Uso de sacos próprios nas compras</c:v>
                </c:pt>
                <c:pt idx="6">
                  <c:v>Preferência por produtos da época/local</c:v>
                </c:pt>
              </c:strCache>
            </c:strRef>
          </c:cat>
          <c:val>
            <c:numRef>
              <c:f>Folha1!$C$156:$I$156</c:f>
              <c:numCache>
                <c:formatCode>0.00%</c:formatCode>
                <c:ptCount val="7"/>
                <c:pt idx="0">
                  <c:v>4.7999999999999996E-3</c:v>
                </c:pt>
                <c:pt idx="1">
                  <c:v>1.6000000000000001E-3</c:v>
                </c:pt>
                <c:pt idx="2">
                  <c:v>0.28960000000000002</c:v>
                </c:pt>
                <c:pt idx="3">
                  <c:v>4.6100000000000002E-2</c:v>
                </c:pt>
                <c:pt idx="4">
                  <c:v>3.1899999999999998E-2</c:v>
                </c:pt>
                <c:pt idx="5">
                  <c:v>3.2000000000000002E-3</c:v>
                </c:pt>
                <c:pt idx="6">
                  <c:v>6.4000000000000003E-3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01-4EFC-B41A-DC90115F7343}"/>
            </c:ext>
          </c:extLst>
        </c:ser>
        <c:ser>
          <c:idx val="3"/>
          <c:order val="2"/>
          <c:tx>
            <c:strRef>
              <c:f>Folha1!$B$155</c:f>
              <c:strCache>
                <c:ptCount val="1"/>
                <c:pt idx="0">
                  <c:v>Quase nunca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Folha1!$C$151:$I$151</c:f>
              <c:strCache>
                <c:ptCount val="7"/>
                <c:pt idx="0">
                  <c:v>Economizar água</c:v>
                </c:pt>
                <c:pt idx="1">
                  <c:v>Lâmpadas de baixo consumo</c:v>
                </c:pt>
                <c:pt idx="2">
                  <c:v>Evitar uso de veículo pessoal</c:v>
                </c:pt>
                <c:pt idx="3">
                  <c:v>Escolha de produtos sustentáveis</c:v>
                </c:pt>
                <c:pt idx="4">
                  <c:v>Produtos sem embalagem plástica</c:v>
                </c:pt>
                <c:pt idx="5">
                  <c:v>Uso de sacos próprios nas compras</c:v>
                </c:pt>
                <c:pt idx="6">
                  <c:v>Preferência por produtos da época/local</c:v>
                </c:pt>
              </c:strCache>
            </c:strRef>
          </c:cat>
          <c:val>
            <c:numRef>
              <c:f>Folha1!$C$155:$I$155</c:f>
              <c:numCache>
                <c:formatCode>0.00%</c:formatCode>
                <c:ptCount val="7"/>
                <c:pt idx="0">
                  <c:v>2.3800000000000002E-2</c:v>
                </c:pt>
                <c:pt idx="1">
                  <c:v>7.9000000000000008E-3</c:v>
                </c:pt>
                <c:pt idx="2">
                  <c:v>0.22559999999999999</c:v>
                </c:pt>
                <c:pt idx="3">
                  <c:v>0.12720000000000001</c:v>
                </c:pt>
                <c:pt idx="4">
                  <c:v>0.1308</c:v>
                </c:pt>
                <c:pt idx="5">
                  <c:v>7.9000000000000008E-3</c:v>
                </c:pt>
                <c:pt idx="6">
                  <c:v>2.23E-2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01-4EFC-B41A-DC90115F7343}"/>
            </c:ext>
          </c:extLst>
        </c:ser>
        <c:ser>
          <c:idx val="2"/>
          <c:order val="3"/>
          <c:tx>
            <c:strRef>
              <c:f>Folha1!$B$154</c:f>
              <c:strCache>
                <c:ptCount val="1"/>
                <c:pt idx="0">
                  <c:v>Às vezes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Folha1!$C$151:$I$151</c:f>
              <c:strCache>
                <c:ptCount val="7"/>
                <c:pt idx="0">
                  <c:v>Economizar água</c:v>
                </c:pt>
                <c:pt idx="1">
                  <c:v>Lâmpadas de baixo consumo</c:v>
                </c:pt>
                <c:pt idx="2">
                  <c:v>Evitar uso de veículo pessoal</c:v>
                </c:pt>
                <c:pt idx="3">
                  <c:v>Escolha de produtos sustentáveis</c:v>
                </c:pt>
                <c:pt idx="4">
                  <c:v>Produtos sem embalagem plástica</c:v>
                </c:pt>
                <c:pt idx="5">
                  <c:v>Uso de sacos próprios nas compras</c:v>
                </c:pt>
                <c:pt idx="6">
                  <c:v>Preferência por produtos da época/local</c:v>
                </c:pt>
              </c:strCache>
            </c:strRef>
          </c:cat>
          <c:val>
            <c:numRef>
              <c:f>Folha1!$C$154:$I$154</c:f>
              <c:numCache>
                <c:formatCode>0.00%</c:formatCode>
                <c:ptCount val="7"/>
                <c:pt idx="0">
                  <c:v>0.1762</c:v>
                </c:pt>
                <c:pt idx="1">
                  <c:v>6.6799999999999998E-2</c:v>
                </c:pt>
                <c:pt idx="2">
                  <c:v>0.248</c:v>
                </c:pt>
                <c:pt idx="3">
                  <c:v>0.57069999999999999</c:v>
                </c:pt>
                <c:pt idx="4">
                  <c:v>0.59009999999999996</c:v>
                </c:pt>
                <c:pt idx="5">
                  <c:v>8.8900000000000007E-2</c:v>
                </c:pt>
                <c:pt idx="6">
                  <c:v>0.22420000000000001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C01-4EFC-B41A-DC90115F7343}"/>
            </c:ext>
          </c:extLst>
        </c:ser>
        <c:ser>
          <c:idx val="1"/>
          <c:order val="4"/>
          <c:tx>
            <c:strRef>
              <c:f>Folha1!$B$153</c:f>
              <c:strCache>
                <c:ptCount val="1"/>
                <c:pt idx="0">
                  <c:v>Quase sempre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Folha1!$C$151:$I$151</c:f>
              <c:strCache>
                <c:ptCount val="7"/>
                <c:pt idx="0">
                  <c:v>Economizar água</c:v>
                </c:pt>
                <c:pt idx="1">
                  <c:v>Lâmpadas de baixo consumo</c:v>
                </c:pt>
                <c:pt idx="2">
                  <c:v>Evitar uso de veículo pessoal</c:v>
                </c:pt>
                <c:pt idx="3">
                  <c:v>Escolha de produtos sustentáveis</c:v>
                </c:pt>
                <c:pt idx="4">
                  <c:v>Produtos sem embalagem plástica</c:v>
                </c:pt>
                <c:pt idx="5">
                  <c:v>Uso de sacos próprios nas compras</c:v>
                </c:pt>
                <c:pt idx="6">
                  <c:v>Preferência por produtos da época/local</c:v>
                </c:pt>
              </c:strCache>
            </c:strRef>
          </c:cat>
          <c:val>
            <c:numRef>
              <c:f>Folha1!$C$153:$I$153</c:f>
              <c:numCache>
                <c:formatCode>0.00%</c:formatCode>
                <c:ptCount val="7"/>
                <c:pt idx="0">
                  <c:v>0.46829999999999999</c:v>
                </c:pt>
                <c:pt idx="1">
                  <c:v>0.34339999999999998</c:v>
                </c:pt>
                <c:pt idx="2">
                  <c:v>6.4000000000000001E-2</c:v>
                </c:pt>
                <c:pt idx="3">
                  <c:v>0.20830000000000001</c:v>
                </c:pt>
                <c:pt idx="4">
                  <c:v>0.2185</c:v>
                </c:pt>
                <c:pt idx="5">
                  <c:v>0.44440000000000002</c:v>
                </c:pt>
                <c:pt idx="6">
                  <c:v>0.50560000000000005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C01-4EFC-B41A-DC90115F7343}"/>
            </c:ext>
          </c:extLst>
        </c:ser>
        <c:ser>
          <c:idx val="0"/>
          <c:order val="5"/>
          <c:tx>
            <c:strRef>
              <c:f>Folha1!$B$152</c:f>
              <c:strCache>
                <c:ptCount val="1"/>
                <c:pt idx="0">
                  <c:v>Sempre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Folha1!$C$151:$I$151</c:f>
              <c:strCache>
                <c:ptCount val="7"/>
                <c:pt idx="0">
                  <c:v>Economizar água</c:v>
                </c:pt>
                <c:pt idx="1">
                  <c:v>Lâmpadas de baixo consumo</c:v>
                </c:pt>
                <c:pt idx="2">
                  <c:v>Evitar uso de veículo pessoal</c:v>
                </c:pt>
                <c:pt idx="3">
                  <c:v>Escolha de produtos sustentáveis</c:v>
                </c:pt>
                <c:pt idx="4">
                  <c:v>Produtos sem embalagem plástica</c:v>
                </c:pt>
                <c:pt idx="5">
                  <c:v>Uso de sacos próprios nas compras</c:v>
                </c:pt>
                <c:pt idx="6">
                  <c:v>Preferência por produtos da época/local</c:v>
                </c:pt>
              </c:strCache>
            </c:strRef>
          </c:cat>
          <c:val>
            <c:numRef>
              <c:f>Folha1!$C$152:$I$152</c:f>
              <c:numCache>
                <c:formatCode>0.00%</c:formatCode>
                <c:ptCount val="7"/>
                <c:pt idx="0">
                  <c:v>0.32700000000000001</c:v>
                </c:pt>
                <c:pt idx="1">
                  <c:v>0.56599999999999995</c:v>
                </c:pt>
                <c:pt idx="2">
                  <c:v>3.6799999999999999E-2</c:v>
                </c:pt>
                <c:pt idx="3">
                  <c:v>2.5399999999999999E-2</c:v>
                </c:pt>
                <c:pt idx="4">
                  <c:v>1.44E-2</c:v>
                </c:pt>
                <c:pt idx="5">
                  <c:v>0.4556</c:v>
                </c:pt>
                <c:pt idx="6">
                  <c:v>0.24010000000000001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C01-4EFC-B41A-DC90115F73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604713624"/>
        <c:axId val="604709664"/>
      </c:barChart>
      <c:catAx>
        <c:axId val="604713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04709664"/>
        <c:crosses val="autoZero"/>
        <c:auto val="1"/>
        <c:lblAlgn val="ctr"/>
        <c:lblOffset val="100"/>
        <c:noMultiLvlLbl val="0"/>
      </c:catAx>
      <c:valAx>
        <c:axId val="60470966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04713624"/>
        <c:crosses val="autoZero"/>
        <c:crossBetween val="between"/>
        <c:majorUnit val="0.2"/>
      </c:valAx>
      <c:spPr>
        <a:noFill/>
        <a:ln>
          <a:solidFill>
            <a:schemeClr val="bg2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200"/>
              <a:t>Grau de importância atribuído a</a:t>
            </a:r>
            <a:r>
              <a:rPr lang="pt-PT" sz="1200" baseline="0"/>
              <a:t> medidas de mitigação às AC</a:t>
            </a:r>
            <a:endParaRPr lang="pt-PT" sz="12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Folha1!$C$218</c:f>
              <c:strCache>
                <c:ptCount val="1"/>
                <c:pt idx="0">
                  <c:v>1 - Menos importante</c:v>
                </c:pt>
              </c:strCache>
            </c:strRef>
          </c:tx>
          <c:spPr>
            <a:solidFill>
              <a:srgbClr val="6A310A"/>
            </a:solidFill>
            <a:ln>
              <a:noFill/>
            </a:ln>
            <a:effectLst/>
          </c:spPr>
          <c:invertIfNegative val="0"/>
          <c:cat>
            <c:strRef>
              <c:f>Folha1!$B$219:$B$226</c:f>
              <c:strCache>
                <c:ptCount val="8"/>
                <c:pt idx="0">
                  <c:v>Criação de áreas para veículos não poluentes </c:v>
                </c:pt>
                <c:pt idx="1">
                  <c:v>Maior produção através de energias renováveis </c:v>
                </c:pt>
                <c:pt idx="2">
                  <c:v>Maior carga fiscal para combustíveis fósseis </c:v>
                </c:pt>
                <c:pt idx="3">
                  <c:v>Apoios para a auto-produção de energia </c:v>
                </c:pt>
                <c:pt idx="4">
                  <c:v>Educação ambiental </c:v>
                </c:pt>
                <c:pt idx="5">
                  <c:v>Apoios para energia solar </c:v>
                </c:pt>
                <c:pt idx="6">
                  <c:v>Apoios para veículos não poluentes </c:v>
                </c:pt>
                <c:pt idx="7">
                  <c:v>Mobilidade sustentável </c:v>
                </c:pt>
              </c:strCache>
            </c:strRef>
          </c:cat>
          <c:val>
            <c:numRef>
              <c:f>Folha1!$C$219:$C$226</c:f>
              <c:numCache>
                <c:formatCode>0.00%</c:formatCode>
                <c:ptCount val="8"/>
                <c:pt idx="0">
                  <c:v>0.2409</c:v>
                </c:pt>
                <c:pt idx="1">
                  <c:v>1.7399999999999999E-2</c:v>
                </c:pt>
                <c:pt idx="2">
                  <c:v>0.17430000000000001</c:v>
                </c:pt>
                <c:pt idx="3">
                  <c:v>1.7399999999999999E-2</c:v>
                </c:pt>
                <c:pt idx="4">
                  <c:v>2.2200000000000001E-2</c:v>
                </c:pt>
                <c:pt idx="5">
                  <c:v>1.5800000000000002E-2</c:v>
                </c:pt>
                <c:pt idx="6">
                  <c:v>3.6499999999999998E-2</c:v>
                </c:pt>
                <c:pt idx="7">
                  <c:v>2.2200000000000001E-2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22-41E1-88A3-9AD246157AAC}"/>
            </c:ext>
          </c:extLst>
        </c:ser>
        <c:ser>
          <c:idx val="1"/>
          <c:order val="1"/>
          <c:tx>
            <c:strRef>
              <c:f>Folha1!$D$218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B85410"/>
            </a:solidFill>
            <a:ln>
              <a:noFill/>
            </a:ln>
            <a:effectLst/>
          </c:spPr>
          <c:invertIfNegative val="0"/>
          <c:cat>
            <c:strRef>
              <c:f>Folha1!$B$219:$B$226</c:f>
              <c:strCache>
                <c:ptCount val="8"/>
                <c:pt idx="0">
                  <c:v>Criação de áreas para veículos não poluentes </c:v>
                </c:pt>
                <c:pt idx="1">
                  <c:v>Maior produção através de energias renováveis </c:v>
                </c:pt>
                <c:pt idx="2">
                  <c:v>Maior carga fiscal para combustíveis fósseis </c:v>
                </c:pt>
                <c:pt idx="3">
                  <c:v>Apoios para a auto-produção de energia </c:v>
                </c:pt>
                <c:pt idx="4">
                  <c:v>Educação ambiental </c:v>
                </c:pt>
                <c:pt idx="5">
                  <c:v>Apoios para energia solar </c:v>
                </c:pt>
                <c:pt idx="6">
                  <c:v>Apoios para veículos não poluentes </c:v>
                </c:pt>
                <c:pt idx="7">
                  <c:v>Mobilidade sustentável </c:v>
                </c:pt>
              </c:strCache>
            </c:strRef>
          </c:cat>
          <c:val>
            <c:numRef>
              <c:f>Folha1!$D$219:$D$226</c:f>
              <c:numCache>
                <c:formatCode>0.00%</c:formatCode>
                <c:ptCount val="8"/>
                <c:pt idx="0">
                  <c:v>0.13789999999999999</c:v>
                </c:pt>
                <c:pt idx="1">
                  <c:v>1.43E-2</c:v>
                </c:pt>
                <c:pt idx="2">
                  <c:v>0.1537</c:v>
                </c:pt>
                <c:pt idx="3">
                  <c:v>3.1699999999999999E-2</c:v>
                </c:pt>
                <c:pt idx="4">
                  <c:v>3.7999999999999999E-2</c:v>
                </c:pt>
                <c:pt idx="5">
                  <c:v>1.5800000000000002E-2</c:v>
                </c:pt>
                <c:pt idx="6">
                  <c:v>3.6499999999999998E-2</c:v>
                </c:pt>
                <c:pt idx="7">
                  <c:v>2.3800000000000002E-2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22-41E1-88A3-9AD246157AAC}"/>
            </c:ext>
          </c:extLst>
        </c:ser>
        <c:ser>
          <c:idx val="2"/>
          <c:order val="2"/>
          <c:tx>
            <c:strRef>
              <c:f>Folha1!$E$218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Folha1!$B$219:$B$226</c:f>
              <c:strCache>
                <c:ptCount val="8"/>
                <c:pt idx="0">
                  <c:v>Criação de áreas para veículos não poluentes </c:v>
                </c:pt>
                <c:pt idx="1">
                  <c:v>Maior produção através de energias renováveis </c:v>
                </c:pt>
                <c:pt idx="2">
                  <c:v>Maior carga fiscal para combustíveis fósseis </c:v>
                </c:pt>
                <c:pt idx="3">
                  <c:v>Apoios para a auto-produção de energia </c:v>
                </c:pt>
                <c:pt idx="4">
                  <c:v>Educação ambiental </c:v>
                </c:pt>
                <c:pt idx="5">
                  <c:v>Apoios para energia solar </c:v>
                </c:pt>
                <c:pt idx="6">
                  <c:v>Apoios para veículos não poluentes </c:v>
                </c:pt>
                <c:pt idx="7">
                  <c:v>Mobilidade sustentável </c:v>
                </c:pt>
              </c:strCache>
            </c:strRef>
          </c:cat>
          <c:val>
            <c:numRef>
              <c:f>Folha1!$E$219:$E$226</c:f>
              <c:numCache>
                <c:formatCode>0.00%</c:formatCode>
                <c:ptCount val="8"/>
                <c:pt idx="0">
                  <c:v>0.24879999999999999</c:v>
                </c:pt>
                <c:pt idx="1">
                  <c:v>5.0700000000000002E-2</c:v>
                </c:pt>
                <c:pt idx="2">
                  <c:v>0.30590000000000001</c:v>
                </c:pt>
                <c:pt idx="3">
                  <c:v>8.2400000000000001E-2</c:v>
                </c:pt>
                <c:pt idx="4">
                  <c:v>0.122</c:v>
                </c:pt>
                <c:pt idx="5">
                  <c:v>4.7500000000000001E-2</c:v>
                </c:pt>
                <c:pt idx="6">
                  <c:v>0.1062</c:v>
                </c:pt>
                <c:pt idx="7">
                  <c:v>8.8700000000000001E-2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722-41E1-88A3-9AD246157AAC}"/>
            </c:ext>
          </c:extLst>
        </c:ser>
        <c:ser>
          <c:idx val="3"/>
          <c:order val="3"/>
          <c:tx>
            <c:strRef>
              <c:f>Folha1!$F$218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Folha1!$B$219:$B$226</c:f>
              <c:strCache>
                <c:ptCount val="8"/>
                <c:pt idx="0">
                  <c:v>Criação de áreas para veículos não poluentes </c:v>
                </c:pt>
                <c:pt idx="1">
                  <c:v>Maior produção através de energias renováveis </c:v>
                </c:pt>
                <c:pt idx="2">
                  <c:v>Maior carga fiscal para combustíveis fósseis </c:v>
                </c:pt>
                <c:pt idx="3">
                  <c:v>Apoios para a auto-produção de energia </c:v>
                </c:pt>
                <c:pt idx="4">
                  <c:v>Educação ambiental </c:v>
                </c:pt>
                <c:pt idx="5">
                  <c:v>Apoios para energia solar </c:v>
                </c:pt>
                <c:pt idx="6">
                  <c:v>Apoios para veículos não poluentes </c:v>
                </c:pt>
                <c:pt idx="7">
                  <c:v>Mobilidade sustentável </c:v>
                </c:pt>
              </c:strCache>
            </c:strRef>
          </c:cat>
          <c:val>
            <c:numRef>
              <c:f>Folha1!$F$219:$F$226</c:f>
              <c:numCache>
                <c:formatCode>0.00%</c:formatCode>
                <c:ptCount val="8"/>
                <c:pt idx="0">
                  <c:v>0.1918</c:v>
                </c:pt>
                <c:pt idx="1">
                  <c:v>0.20599999999999999</c:v>
                </c:pt>
                <c:pt idx="2">
                  <c:v>0.2298</c:v>
                </c:pt>
                <c:pt idx="3">
                  <c:v>0.28839999999999999</c:v>
                </c:pt>
                <c:pt idx="4">
                  <c:v>0.3407</c:v>
                </c:pt>
                <c:pt idx="5">
                  <c:v>0.22500000000000001</c:v>
                </c:pt>
                <c:pt idx="6">
                  <c:v>0.31059999999999999</c:v>
                </c:pt>
                <c:pt idx="7">
                  <c:v>0.35499999999999998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722-41E1-88A3-9AD246157AAC}"/>
            </c:ext>
          </c:extLst>
        </c:ser>
        <c:ser>
          <c:idx val="4"/>
          <c:order val="4"/>
          <c:tx>
            <c:strRef>
              <c:f>Folha1!$G$218</c:f>
              <c:strCache>
                <c:ptCount val="1"/>
                <c:pt idx="0">
                  <c:v>5 - Mais importante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Folha1!$B$219:$B$226</c:f>
              <c:strCache>
                <c:ptCount val="8"/>
                <c:pt idx="0">
                  <c:v>Criação de áreas para veículos não poluentes </c:v>
                </c:pt>
                <c:pt idx="1">
                  <c:v>Maior produção através de energias renováveis </c:v>
                </c:pt>
                <c:pt idx="2">
                  <c:v>Maior carga fiscal para combustíveis fósseis </c:v>
                </c:pt>
                <c:pt idx="3">
                  <c:v>Apoios para a auto-produção de energia </c:v>
                </c:pt>
                <c:pt idx="4">
                  <c:v>Educação ambiental </c:v>
                </c:pt>
                <c:pt idx="5">
                  <c:v>Apoios para energia solar </c:v>
                </c:pt>
                <c:pt idx="6">
                  <c:v>Apoios para veículos não poluentes </c:v>
                </c:pt>
                <c:pt idx="7">
                  <c:v>Mobilidade sustentável </c:v>
                </c:pt>
              </c:strCache>
            </c:strRef>
          </c:cat>
          <c:val>
            <c:numRef>
              <c:f>Folha1!$G$219:$G$226</c:f>
              <c:numCache>
                <c:formatCode>0.00%</c:formatCode>
                <c:ptCount val="8"/>
                <c:pt idx="0">
                  <c:v>0.1807</c:v>
                </c:pt>
                <c:pt idx="1">
                  <c:v>0.71160000000000001</c:v>
                </c:pt>
                <c:pt idx="2">
                  <c:v>0.1363</c:v>
                </c:pt>
                <c:pt idx="3">
                  <c:v>0.57999999999999996</c:v>
                </c:pt>
                <c:pt idx="4">
                  <c:v>0.47699999999999998</c:v>
                </c:pt>
                <c:pt idx="5">
                  <c:v>0.69569999999999999</c:v>
                </c:pt>
                <c:pt idx="6">
                  <c:v>0.51029999999999998</c:v>
                </c:pt>
                <c:pt idx="7">
                  <c:v>0.51029999999999998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722-41E1-88A3-9AD246157A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529594264"/>
        <c:axId val="529593184"/>
      </c:barChart>
      <c:catAx>
        <c:axId val="529594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29593184"/>
        <c:crosses val="autoZero"/>
        <c:auto val="1"/>
        <c:lblAlgn val="ctr"/>
        <c:lblOffset val="100"/>
        <c:noMultiLvlLbl val="0"/>
      </c:catAx>
      <c:valAx>
        <c:axId val="52959318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29594264"/>
        <c:crosses val="autoZero"/>
        <c:crossBetween val="between"/>
      </c:valAx>
      <c:spPr>
        <a:noFill/>
        <a:ln>
          <a:solidFill>
            <a:schemeClr val="bg2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200" dirty="0"/>
              <a:t>Grau de importância atribuído a</a:t>
            </a:r>
            <a:r>
              <a:rPr lang="pt-PT" sz="1200" baseline="0" dirty="0"/>
              <a:t> medidas de adaptação </a:t>
            </a:r>
          </a:p>
          <a:p>
            <a:pPr>
              <a:defRPr/>
            </a:pPr>
            <a:r>
              <a:rPr lang="pt-PT" sz="1200" baseline="0" dirty="0"/>
              <a:t>às AC</a:t>
            </a:r>
            <a:endParaRPr lang="pt-PT" sz="1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Folha1!$C$201</c:f>
              <c:strCache>
                <c:ptCount val="1"/>
                <c:pt idx="0">
                  <c:v>1 - Menos importante</c:v>
                </c:pt>
              </c:strCache>
            </c:strRef>
          </c:tx>
          <c:spPr>
            <a:solidFill>
              <a:srgbClr val="6A310A"/>
            </a:solidFill>
            <a:ln>
              <a:noFill/>
            </a:ln>
            <a:effectLst/>
          </c:spPr>
          <c:invertIfNegative val="0"/>
          <c:cat>
            <c:strRef>
              <c:f>Folha1!$B$202:$B$210</c:f>
              <c:strCache>
                <c:ptCount val="9"/>
                <c:pt idx="0">
                  <c:v>Monitorização de vectores de doenças tropicais</c:v>
                </c:pt>
                <c:pt idx="1">
                  <c:v>Sistemas de alerta para riscos naturais </c:v>
                </c:pt>
                <c:pt idx="2">
                  <c:v>Produção de energias renováveis </c:v>
                </c:pt>
                <c:pt idx="3">
                  <c:v>Combate aos incêndios </c:v>
                </c:pt>
                <c:pt idx="4">
                  <c:v>Controlo de espécies invasoras e pragas </c:v>
                </c:pt>
                <c:pt idx="5">
                  <c:v>Educação ambiental </c:v>
                </c:pt>
                <c:pt idx="6">
                  <c:v>Diminuir desperdício de água </c:v>
                </c:pt>
                <c:pt idx="7">
                  <c:v>Armazenamento de água </c:v>
                </c:pt>
                <c:pt idx="8">
                  <c:v>Gestão florestal </c:v>
                </c:pt>
              </c:strCache>
            </c:strRef>
          </c:cat>
          <c:val>
            <c:numRef>
              <c:f>Folha1!$C$202:$C$210</c:f>
              <c:numCache>
                <c:formatCode>0.00%</c:formatCode>
                <c:ptCount val="9"/>
                <c:pt idx="0">
                  <c:v>3.1699999999999999E-2</c:v>
                </c:pt>
                <c:pt idx="1">
                  <c:v>2.06E-2</c:v>
                </c:pt>
                <c:pt idx="2">
                  <c:v>1.9E-2</c:v>
                </c:pt>
                <c:pt idx="3">
                  <c:v>1.5800000000000002E-2</c:v>
                </c:pt>
                <c:pt idx="4">
                  <c:v>2.3800000000000002E-2</c:v>
                </c:pt>
                <c:pt idx="5">
                  <c:v>2.3800000000000002E-2</c:v>
                </c:pt>
                <c:pt idx="6">
                  <c:v>1.5800000000000002E-2</c:v>
                </c:pt>
                <c:pt idx="7">
                  <c:v>1.43E-2</c:v>
                </c:pt>
                <c:pt idx="8">
                  <c:v>3.0099999999999998E-2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7E-4C2C-95C9-9489B9843778}"/>
            </c:ext>
          </c:extLst>
        </c:ser>
        <c:ser>
          <c:idx val="1"/>
          <c:order val="1"/>
          <c:tx>
            <c:strRef>
              <c:f>Folha1!$D$201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Folha1!$B$202:$B$210</c:f>
              <c:strCache>
                <c:ptCount val="9"/>
                <c:pt idx="0">
                  <c:v>Monitorização de vectores de doenças tropicais</c:v>
                </c:pt>
                <c:pt idx="1">
                  <c:v>Sistemas de alerta para riscos naturais </c:v>
                </c:pt>
                <c:pt idx="2">
                  <c:v>Produção de energias renováveis </c:v>
                </c:pt>
                <c:pt idx="3">
                  <c:v>Combate aos incêndios </c:v>
                </c:pt>
                <c:pt idx="4">
                  <c:v>Controlo de espécies invasoras e pragas </c:v>
                </c:pt>
                <c:pt idx="5">
                  <c:v>Educação ambiental </c:v>
                </c:pt>
                <c:pt idx="6">
                  <c:v>Diminuir desperdício de água </c:v>
                </c:pt>
                <c:pt idx="7">
                  <c:v>Armazenamento de água </c:v>
                </c:pt>
                <c:pt idx="8">
                  <c:v>Gestão florestal </c:v>
                </c:pt>
              </c:strCache>
            </c:strRef>
          </c:cat>
          <c:val>
            <c:numRef>
              <c:f>Folha1!$D$202:$D$210</c:f>
              <c:numCache>
                <c:formatCode>0.00%</c:formatCode>
                <c:ptCount val="9"/>
                <c:pt idx="0">
                  <c:v>5.0700000000000002E-2</c:v>
                </c:pt>
                <c:pt idx="1">
                  <c:v>2.2200000000000001E-2</c:v>
                </c:pt>
                <c:pt idx="2">
                  <c:v>9.4999999999999998E-3</c:v>
                </c:pt>
                <c:pt idx="3">
                  <c:v>1.11E-2</c:v>
                </c:pt>
                <c:pt idx="4">
                  <c:v>3.6499999999999998E-2</c:v>
                </c:pt>
                <c:pt idx="5">
                  <c:v>2.8500000000000001E-2</c:v>
                </c:pt>
                <c:pt idx="6">
                  <c:v>1.43E-2</c:v>
                </c:pt>
                <c:pt idx="7">
                  <c:v>2.69E-2</c:v>
                </c:pt>
                <c:pt idx="8">
                  <c:v>1.11E-2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7E-4C2C-95C9-9489B9843778}"/>
            </c:ext>
          </c:extLst>
        </c:ser>
        <c:ser>
          <c:idx val="2"/>
          <c:order val="2"/>
          <c:tx>
            <c:strRef>
              <c:f>Folha1!$E$201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Folha1!$B$202:$B$210</c:f>
              <c:strCache>
                <c:ptCount val="9"/>
                <c:pt idx="0">
                  <c:v>Monitorização de vectores de doenças tropicais</c:v>
                </c:pt>
                <c:pt idx="1">
                  <c:v>Sistemas de alerta para riscos naturais </c:v>
                </c:pt>
                <c:pt idx="2">
                  <c:v>Produção de energias renováveis </c:v>
                </c:pt>
                <c:pt idx="3">
                  <c:v>Combate aos incêndios </c:v>
                </c:pt>
                <c:pt idx="4">
                  <c:v>Controlo de espécies invasoras e pragas </c:v>
                </c:pt>
                <c:pt idx="5">
                  <c:v>Educação ambiental </c:v>
                </c:pt>
                <c:pt idx="6">
                  <c:v>Diminuir desperdício de água </c:v>
                </c:pt>
                <c:pt idx="7">
                  <c:v>Armazenamento de água </c:v>
                </c:pt>
                <c:pt idx="8">
                  <c:v>Gestão florestal </c:v>
                </c:pt>
              </c:strCache>
            </c:strRef>
          </c:cat>
          <c:val>
            <c:numRef>
              <c:f>Folha1!$E$202:$E$210</c:f>
              <c:numCache>
                <c:formatCode>0.00%</c:formatCode>
                <c:ptCount val="9"/>
                <c:pt idx="0">
                  <c:v>0.1759</c:v>
                </c:pt>
                <c:pt idx="1">
                  <c:v>0.1109</c:v>
                </c:pt>
                <c:pt idx="2">
                  <c:v>5.8599999999999999E-2</c:v>
                </c:pt>
                <c:pt idx="3">
                  <c:v>6.1800000000000001E-2</c:v>
                </c:pt>
                <c:pt idx="4">
                  <c:v>0.1807</c:v>
                </c:pt>
                <c:pt idx="5">
                  <c:v>0.1363</c:v>
                </c:pt>
                <c:pt idx="6">
                  <c:v>4.2799999999999998E-2</c:v>
                </c:pt>
                <c:pt idx="7">
                  <c:v>9.8299999999999998E-2</c:v>
                </c:pt>
                <c:pt idx="8">
                  <c:v>6.1800000000000001E-2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D7E-4C2C-95C9-9489B9843778}"/>
            </c:ext>
          </c:extLst>
        </c:ser>
        <c:ser>
          <c:idx val="3"/>
          <c:order val="3"/>
          <c:tx>
            <c:strRef>
              <c:f>Folha1!$F$201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Folha1!$B$202:$B$210</c:f>
              <c:strCache>
                <c:ptCount val="9"/>
                <c:pt idx="0">
                  <c:v>Monitorização de vectores de doenças tropicais</c:v>
                </c:pt>
                <c:pt idx="1">
                  <c:v>Sistemas de alerta para riscos naturais </c:v>
                </c:pt>
                <c:pt idx="2">
                  <c:v>Produção de energias renováveis </c:v>
                </c:pt>
                <c:pt idx="3">
                  <c:v>Combate aos incêndios </c:v>
                </c:pt>
                <c:pt idx="4">
                  <c:v>Controlo de espécies invasoras e pragas </c:v>
                </c:pt>
                <c:pt idx="5">
                  <c:v>Educação ambiental </c:v>
                </c:pt>
                <c:pt idx="6">
                  <c:v>Diminuir desperdício de água </c:v>
                </c:pt>
                <c:pt idx="7">
                  <c:v>Armazenamento de água </c:v>
                </c:pt>
                <c:pt idx="8">
                  <c:v>Gestão florestal </c:v>
                </c:pt>
              </c:strCache>
            </c:strRef>
          </c:cat>
          <c:val>
            <c:numRef>
              <c:f>Folha1!$F$202:$F$210</c:f>
              <c:numCache>
                <c:formatCode>0.00%</c:formatCode>
                <c:ptCount val="9"/>
                <c:pt idx="0">
                  <c:v>0.3407</c:v>
                </c:pt>
                <c:pt idx="1">
                  <c:v>0.30740000000000001</c:v>
                </c:pt>
                <c:pt idx="2">
                  <c:v>0.21240000000000001</c:v>
                </c:pt>
                <c:pt idx="3">
                  <c:v>0.25829999999999997</c:v>
                </c:pt>
                <c:pt idx="4">
                  <c:v>0.37240000000000001</c:v>
                </c:pt>
                <c:pt idx="5">
                  <c:v>0.32169999999999999</c:v>
                </c:pt>
                <c:pt idx="6">
                  <c:v>0.19020000000000001</c:v>
                </c:pt>
                <c:pt idx="7">
                  <c:v>0.25359999999999999</c:v>
                </c:pt>
                <c:pt idx="8">
                  <c:v>0.19650000000000001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D7E-4C2C-95C9-9489B9843778}"/>
            </c:ext>
          </c:extLst>
        </c:ser>
        <c:ser>
          <c:idx val="4"/>
          <c:order val="4"/>
          <c:tx>
            <c:strRef>
              <c:f>Folha1!$G$201</c:f>
              <c:strCache>
                <c:ptCount val="1"/>
                <c:pt idx="0">
                  <c:v>5 - Mais importante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Folha1!$B$202:$B$210</c:f>
              <c:strCache>
                <c:ptCount val="9"/>
                <c:pt idx="0">
                  <c:v>Monitorização de vectores de doenças tropicais</c:v>
                </c:pt>
                <c:pt idx="1">
                  <c:v>Sistemas de alerta para riscos naturais </c:v>
                </c:pt>
                <c:pt idx="2">
                  <c:v>Produção de energias renováveis </c:v>
                </c:pt>
                <c:pt idx="3">
                  <c:v>Combate aos incêndios </c:v>
                </c:pt>
                <c:pt idx="4">
                  <c:v>Controlo de espécies invasoras e pragas </c:v>
                </c:pt>
                <c:pt idx="5">
                  <c:v>Educação ambiental </c:v>
                </c:pt>
                <c:pt idx="6">
                  <c:v>Diminuir desperdício de água </c:v>
                </c:pt>
                <c:pt idx="7">
                  <c:v>Armazenamento de água </c:v>
                </c:pt>
                <c:pt idx="8">
                  <c:v>Gestão florestal </c:v>
                </c:pt>
              </c:strCache>
            </c:strRef>
          </c:cat>
          <c:val>
            <c:numRef>
              <c:f>Folha1!$G$202:$G$210</c:f>
              <c:numCache>
                <c:formatCode>0.00%</c:formatCode>
                <c:ptCount val="9"/>
                <c:pt idx="0">
                  <c:v>0.40100000000000002</c:v>
                </c:pt>
                <c:pt idx="1">
                  <c:v>0.53879999999999995</c:v>
                </c:pt>
                <c:pt idx="2">
                  <c:v>0.70050000000000001</c:v>
                </c:pt>
                <c:pt idx="3">
                  <c:v>0.65290000000000004</c:v>
                </c:pt>
                <c:pt idx="4">
                  <c:v>0.38669999999999999</c:v>
                </c:pt>
                <c:pt idx="5">
                  <c:v>0.48970000000000002</c:v>
                </c:pt>
                <c:pt idx="6">
                  <c:v>0.7369</c:v>
                </c:pt>
                <c:pt idx="7">
                  <c:v>0.60699999999999998</c:v>
                </c:pt>
                <c:pt idx="8">
                  <c:v>0.70050000000000001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D7E-4C2C-95C9-9489B98437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529594264"/>
        <c:axId val="529593184"/>
      </c:barChart>
      <c:catAx>
        <c:axId val="529594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29593184"/>
        <c:crosses val="autoZero"/>
        <c:auto val="1"/>
        <c:lblAlgn val="ctr"/>
        <c:lblOffset val="100"/>
        <c:noMultiLvlLbl val="0"/>
      </c:catAx>
      <c:valAx>
        <c:axId val="52959318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29594264"/>
        <c:crosses val="autoZero"/>
        <c:crossBetween val="between"/>
        <c:majorUnit val="0.2"/>
      </c:valAx>
      <c:spPr>
        <a:noFill/>
        <a:ln>
          <a:solidFill>
            <a:schemeClr val="bg2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200"/>
              <a:t>Principais motivos da opção por veículo particular</a:t>
            </a:r>
            <a:r>
              <a:rPr lang="pt-PT" sz="1200" baseline="0"/>
              <a:t> em vez do transporte público</a:t>
            </a:r>
            <a:endParaRPr lang="pt-PT" sz="12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Folha1!$B$183:$B$190</c:f>
              <c:strCache>
                <c:ptCount val="8"/>
                <c:pt idx="0">
                  <c:v>Mais barato </c:v>
                </c:pt>
                <c:pt idx="1">
                  <c:v>Veículo eléctrico </c:v>
                </c:pt>
                <c:pt idx="2">
                  <c:v>Viagens curtas de carro </c:v>
                </c:pt>
                <c:pt idx="3">
                  <c:v>Mau serviço de TP </c:v>
                </c:pt>
                <c:pt idx="4">
                  <c:v>Transporte de familiares/colegas </c:v>
                </c:pt>
                <c:pt idx="5">
                  <c:v>Distância do serviço de TP a casa/trabalho </c:v>
                </c:pt>
                <c:pt idx="6">
                  <c:v>Horários/rotas do serviço de TP </c:v>
                </c:pt>
                <c:pt idx="7">
                  <c:v>Comodidade e rapidez </c:v>
                </c:pt>
              </c:strCache>
            </c:strRef>
          </c:cat>
          <c:val>
            <c:numRef>
              <c:f>Folha1!$C$183:$C$190</c:f>
              <c:numCache>
                <c:formatCode>0.00%</c:formatCode>
                <c:ptCount val="8"/>
                <c:pt idx="0">
                  <c:v>1.4999999999999999E-2</c:v>
                </c:pt>
                <c:pt idx="1">
                  <c:v>1.4999999999999999E-2</c:v>
                </c:pt>
                <c:pt idx="2">
                  <c:v>1.9199999999999998E-2</c:v>
                </c:pt>
                <c:pt idx="3">
                  <c:v>4.0599999999999997E-2</c:v>
                </c:pt>
                <c:pt idx="4">
                  <c:v>0.12180000000000001</c:v>
                </c:pt>
                <c:pt idx="5">
                  <c:v>0.1368</c:v>
                </c:pt>
                <c:pt idx="6">
                  <c:v>0.19020000000000001</c:v>
                </c:pt>
                <c:pt idx="7">
                  <c:v>0.46150000000000002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37-46AC-BF6A-04D125DB6B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607032816"/>
        <c:axId val="607033176"/>
      </c:barChart>
      <c:catAx>
        <c:axId val="6070328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07033176"/>
        <c:crosses val="autoZero"/>
        <c:auto val="1"/>
        <c:lblAlgn val="ctr"/>
        <c:lblOffset val="100"/>
        <c:noMultiLvlLbl val="0"/>
      </c:catAx>
      <c:valAx>
        <c:axId val="607033176"/>
        <c:scaling>
          <c:orientation val="minMax"/>
        </c:scaling>
        <c:delete val="0"/>
        <c:axPos val="b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07032816"/>
        <c:crosses val="autoZero"/>
        <c:crossBetween val="between"/>
        <c:majorUnit val="0.1"/>
      </c:valAx>
      <c:spPr>
        <a:noFill/>
        <a:ln>
          <a:solidFill>
            <a:schemeClr val="bg2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889938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777607" y="0"/>
            <a:ext cx="2889938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9365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5590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7867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79201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77649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09591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7705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46879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16795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24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375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1985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6599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5259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22109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13:notes"/>
          <p:cNvSpPr txBox="1">
            <a:spLocks noGrp="1"/>
          </p:cNvSpPr>
          <p:nvPr>
            <p:ph type="body" idx="1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:notes"/>
          <p:cNvSpPr txBox="1">
            <a:spLocks noGrp="1"/>
          </p:cNvSpPr>
          <p:nvPr>
            <p:ph type="sldNum" idx="12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5228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3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3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3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3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g"/><Relationship Id="rId15" Type="http://schemas.openxmlformats.org/officeDocument/2006/relationships/image" Target="../media/image13.jp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jp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2.jp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2.jp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image" Target="../media/image2.jpg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image" Target="../media/image2.jpg"/><Relationship Id="rId7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.xml"/><Relationship Id="rId3" Type="http://schemas.openxmlformats.org/officeDocument/2006/relationships/image" Target="../media/image2.jpg"/><Relationship Id="rId7" Type="http://schemas.openxmlformats.org/officeDocument/2006/relationships/chart" Target="../charts/chart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.jp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689475"/>
            <a:ext cx="52324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/>
          <p:nvPr/>
        </p:nvSpPr>
        <p:spPr>
          <a:xfrm>
            <a:off x="5195888" y="0"/>
            <a:ext cx="6996112" cy="599200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4">
            <a:alphaModFix/>
          </a:blip>
          <a:srcRect l="22815" b="1123"/>
          <a:stretch/>
        </p:blipFill>
        <p:spPr>
          <a:xfrm>
            <a:off x="652778" y="193027"/>
            <a:ext cx="3720096" cy="62941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>
            <a:spLocks noGrp="1"/>
          </p:cNvSpPr>
          <p:nvPr>
            <p:ph type="subTitle" idx="1"/>
          </p:nvPr>
        </p:nvSpPr>
        <p:spPr>
          <a:xfrm>
            <a:off x="7781737" y="2377327"/>
            <a:ext cx="5418271" cy="682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8B9B"/>
              </a:buClr>
              <a:buSzPts val="2000"/>
              <a:buNone/>
            </a:pPr>
            <a:r>
              <a:rPr lang="en-GB" sz="2000" dirty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(MAC2/3.5b/254)</a:t>
            </a:r>
            <a:endParaRPr dirty="0"/>
          </a:p>
        </p:txBody>
      </p:sp>
      <p:pic>
        <p:nvPicPr>
          <p:cNvPr id="94" name="Google Shape;94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08604" y="1413249"/>
            <a:ext cx="2408444" cy="268541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>
            <a:spLocks noGrp="1"/>
          </p:cNvSpPr>
          <p:nvPr>
            <p:ph type="ctrTitle"/>
          </p:nvPr>
        </p:nvSpPr>
        <p:spPr>
          <a:xfrm>
            <a:off x="5414880" y="251218"/>
            <a:ext cx="6782923" cy="1347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0000"/>
              </a:lnSpc>
              <a:buClr>
                <a:srgbClr val="178B9B"/>
              </a:buClr>
              <a:buSzPts val="2400"/>
            </a:pPr>
            <a:r>
              <a:rPr lang="es-ES" sz="2400" b="1" dirty="0">
                <a:solidFill>
                  <a:srgbClr val="178B9B"/>
                </a:solidFill>
                <a:latin typeface="Arial" panose="020B0604020202020204" pitchFamily="34" charset="0"/>
              </a:rPr>
              <a:t>Sistema de observación meteorológica y oceánica como herramienta para el fomento</a:t>
            </a:r>
            <a:br>
              <a:rPr lang="es-ES" sz="2400" b="1" dirty="0">
                <a:solidFill>
                  <a:srgbClr val="178B9B"/>
                </a:solidFill>
                <a:latin typeface="Arial" panose="020B0604020202020204" pitchFamily="34" charset="0"/>
              </a:rPr>
            </a:br>
            <a:r>
              <a:rPr lang="es-ES" sz="2400" b="1" dirty="0">
                <a:solidFill>
                  <a:srgbClr val="178B9B"/>
                </a:solidFill>
                <a:latin typeface="Arial" panose="020B0604020202020204" pitchFamily="34" charset="0"/>
              </a:rPr>
              <a:t>de la resiliencia y adaptación al cambio climático en el espacio de cooperación (MAC-CLIMA)</a:t>
            </a:r>
            <a:br>
              <a:rPr lang="es-ES" sz="2400" b="1" dirty="0">
                <a:cs typeface="Arial" panose="020B0604020202020204" pitchFamily="34" charset="0"/>
              </a:rPr>
            </a:br>
            <a:endParaRPr sz="2400" dirty="0">
              <a:solidFill>
                <a:srgbClr val="178B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5414880" y="2799850"/>
            <a:ext cx="6996112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chemeClr val="dk1"/>
              </a:buClr>
            </a:pPr>
            <a:endParaRPr lang="es-E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algn="ctr">
              <a:buClr>
                <a:schemeClr val="dk1"/>
              </a:buClr>
            </a:pPr>
            <a:endParaRPr lang="es-E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2000" b="1" u="sng" dirty="0">
                <a:solidFill>
                  <a:srgbClr val="FF0000"/>
                </a:solidFill>
              </a:rPr>
              <a:t>O </a:t>
            </a:r>
            <a:r>
              <a:rPr lang="es-ES" sz="2000" b="1" u="sng" dirty="0" err="1">
                <a:solidFill>
                  <a:srgbClr val="FF0000"/>
                </a:solidFill>
              </a:rPr>
              <a:t>Projecto</a:t>
            </a:r>
            <a:r>
              <a:rPr lang="es-ES" sz="2000" b="1" u="sng" dirty="0">
                <a:solidFill>
                  <a:srgbClr val="FF0000"/>
                </a:solidFill>
              </a:rPr>
              <a:t> MAC-CLIMA </a:t>
            </a:r>
            <a:r>
              <a:rPr lang="es-ES" sz="2000" b="1" u="sng" dirty="0" err="1">
                <a:solidFill>
                  <a:srgbClr val="FF0000"/>
                </a:solidFill>
              </a:rPr>
              <a:t>na</a:t>
            </a:r>
            <a:r>
              <a:rPr lang="es-ES" sz="2000" b="1" u="sng" dirty="0">
                <a:solidFill>
                  <a:srgbClr val="FF0000"/>
                </a:solidFill>
              </a:rPr>
              <a:t> DRAAC (Madeira)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s-ES" sz="2000" b="1" dirty="0">
              <a:solidFill>
                <a:srgbClr val="7F7F7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GB" sz="2000" dirty="0">
              <a:solidFill>
                <a:srgbClr val="7F7F7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 dirty="0">
                <a:solidFill>
                  <a:srgbClr val="7F7F7F"/>
                </a:solidFill>
              </a:rPr>
              <a:t>JORNADA DE CLAUSURA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 dirty="0">
                <a:solidFill>
                  <a:srgbClr val="7F7F7F"/>
                </a:solidFill>
              </a:rPr>
              <a:t>13 DICIEMBRE 2023</a:t>
            </a:r>
            <a:endParaRPr lang="es-ES" sz="2000" dirty="0">
              <a:solidFill>
                <a:srgbClr val="FF0000"/>
              </a:solidFill>
            </a:endParaRPr>
          </a:p>
          <a:p>
            <a:pPr lvl="0" algn="ctr">
              <a:buClr>
                <a:schemeClr val="dk1"/>
              </a:buClr>
            </a:pPr>
            <a:r>
              <a:rPr lang="es-ES" sz="2000" dirty="0">
                <a:solidFill>
                  <a:srgbClr val="7F7F7F"/>
                </a:solidFill>
                <a:latin typeface="Arial" panose="020B0604020202020204" pitchFamily="34" charset="0"/>
              </a:rPr>
              <a:t>Reunión presencial, </a:t>
            </a:r>
            <a:r>
              <a:rPr lang="en-GB" sz="2000" dirty="0">
                <a:solidFill>
                  <a:srgbClr val="7F7F7F"/>
                </a:solidFill>
              </a:rPr>
              <a:t>Gran Canaria</a:t>
            </a:r>
            <a:endParaRPr sz="2000" dirty="0">
              <a:solidFill>
                <a:srgbClr val="7F7F7F"/>
              </a:solidFill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8270671" y="5644709"/>
            <a:ext cx="4915702" cy="392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lnSpc>
                <a:spcPct val="150000"/>
              </a:lnSpc>
              <a:buClr>
                <a:schemeClr val="dk1"/>
              </a:buClr>
            </a:pPr>
            <a:r>
              <a:rPr lang="en-US" sz="900" i="1" dirty="0">
                <a:solidFill>
                  <a:srgbClr val="7F7F7F"/>
                </a:solidFill>
                <a:latin typeface="Arial" panose="020B0604020202020204" pitchFamily="34" charset="0"/>
              </a:rPr>
              <a:t>EL 85% DEL PROYECTO ESTÁ COFINANCIADO POR FONDOS FEDER</a:t>
            </a:r>
            <a:endParaRPr lang="en-GB" sz="900" i="1" dirty="0">
              <a:solidFill>
                <a:srgbClr val="7F7F7F"/>
              </a:solidFill>
            </a:endParaRPr>
          </a:p>
        </p:txBody>
      </p:sp>
      <p:sp>
        <p:nvSpPr>
          <p:cNvPr id="2" name="AutoShape 2" descr="Información Corporativa | Consejo Insular de la Energía de Gran Cana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7" b="7767"/>
          <a:stretch/>
        </p:blipFill>
        <p:spPr>
          <a:xfrm>
            <a:off x="1238062" y="6023172"/>
            <a:ext cx="755072" cy="760638"/>
          </a:xfrm>
          <a:prstGeom prst="rect">
            <a:avLst/>
          </a:prstGeom>
        </p:spPr>
      </p:pic>
      <p:pic>
        <p:nvPicPr>
          <p:cNvPr id="13" name="Picture 4" descr="Información Corporativa | Consejo Insular de la Energía de Gran Canari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" y="6114614"/>
            <a:ext cx="1256296" cy="63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AEMET - Agencia Estatal de Meteorología | Predicti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417" y="6195589"/>
            <a:ext cx="697995" cy="47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928" y="6114614"/>
            <a:ext cx="1328558" cy="545085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00004" y="6075126"/>
            <a:ext cx="738564" cy="779196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91" y="5991573"/>
            <a:ext cx="800717" cy="844767"/>
          </a:xfrm>
          <a:prstGeom prst="rect">
            <a:avLst/>
          </a:prstGeom>
        </p:spPr>
      </p:pic>
      <p:pic>
        <p:nvPicPr>
          <p:cNvPr id="20" name="Picture 24" descr="Cabildo Insular de Tenerife - Wikipedia, la enciclopedia libr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389" y="6167639"/>
            <a:ext cx="390251" cy="51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8" descr="Cabildo de El Hierro: Participación ciudadana | Edosoft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6" r="27267" b="-281"/>
          <a:stretch/>
        </p:blipFill>
        <p:spPr bwMode="auto">
          <a:xfrm>
            <a:off x="6449302" y="6050714"/>
            <a:ext cx="624599" cy="73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6" descr="Camara de Comercio de Lanzarote y La GraciosaAyudas Cabildo de Lanzarote -  Camara de Comercio de Lanzarote y La Graciosa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95" y="6159724"/>
            <a:ext cx="944840" cy="60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336" y="6052156"/>
            <a:ext cx="1124082" cy="664116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573" y="6071433"/>
            <a:ext cx="594060" cy="66411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248" y="6116184"/>
            <a:ext cx="603281" cy="628682"/>
          </a:xfrm>
          <a:prstGeom prst="rect">
            <a:avLst/>
          </a:prstGeom>
        </p:spPr>
      </p:pic>
      <p:pic>
        <p:nvPicPr>
          <p:cNvPr id="1026" name="Picture 2" descr="Instituto Tecnológico de Canarias - Más de 25 años apoyando la  investigación, el desarrollo científico y la innovación en Canarias.">
            <a:extLst>
              <a:ext uri="{FF2B5EF4-FFF2-40B4-BE49-F238E27FC236}">
                <a16:creationId xmlns:a16="http://schemas.microsoft.com/office/drawing/2014/main" id="{4299B117-768C-3F5A-5CA1-F999F6BA9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241" y="6298642"/>
            <a:ext cx="1670516" cy="26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4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3"/>
          <p:cNvSpPr txBox="1"/>
          <p:nvPr/>
        </p:nvSpPr>
        <p:spPr>
          <a:xfrm>
            <a:off x="4748328" y="1414377"/>
            <a:ext cx="6351326" cy="2792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algn="r">
              <a:buClr>
                <a:srgbClr val="FFFFFF"/>
              </a:buClr>
              <a:buSzPts val="4800"/>
            </a:pPr>
            <a:r>
              <a:rPr lang="pt-PT" sz="48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EPAC-RAM</a:t>
            </a:r>
            <a:endParaRPr lang="pt-PT" dirty="0"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</a:pPr>
            <a:endParaRPr dirty="0"/>
          </a:p>
        </p:txBody>
      </p:sp>
      <p:sp>
        <p:nvSpPr>
          <p:cNvPr id="128" name="Google Shape;128;p3"/>
          <p:cNvSpPr txBox="1"/>
          <p:nvPr/>
        </p:nvSpPr>
        <p:spPr>
          <a:xfrm>
            <a:off x="9255554" y="4522616"/>
            <a:ext cx="1844100" cy="13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Slab"/>
              <a:buNone/>
            </a:pPr>
            <a:endParaRPr sz="1200" b="0" i="0" u="none" strike="noStrike" cap="none">
              <a:solidFill>
                <a:srgbClr val="434343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29" name="Google Shape;129;p3"/>
          <p:cNvSpPr txBox="1"/>
          <p:nvPr/>
        </p:nvSpPr>
        <p:spPr>
          <a:xfrm>
            <a:off x="3776099" y="1123135"/>
            <a:ext cx="74769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dirty="0">
                <a:solidFill>
                  <a:srgbClr val="434343"/>
                </a:solidFill>
                <a:latin typeface="Fira Sans Extra Condensed Medium"/>
                <a:sym typeface="Fira Sans Extra Condensed Medium"/>
              </a:rPr>
              <a:t>03</a:t>
            </a:r>
            <a:endParaRPr dirty="0"/>
          </a:p>
        </p:txBody>
      </p:sp>
      <p:sp>
        <p:nvSpPr>
          <p:cNvPr id="130" name="Google Shape;130;p3"/>
          <p:cNvSpPr/>
          <p:nvPr/>
        </p:nvSpPr>
        <p:spPr>
          <a:xfrm flipH="1">
            <a:off x="4650636" y="1123135"/>
            <a:ext cx="6546000" cy="3016200"/>
          </a:xfrm>
          <a:prstGeom prst="rect">
            <a:avLst/>
          </a:prstGeom>
          <a:noFill/>
          <a:ln w="28575" cap="flat" cmpd="sng">
            <a:solidFill>
              <a:srgbClr val="179B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96E4633-E1F2-B187-2C08-D2588566FA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798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10" name="CuadroTexto 19">
            <a:extLst>
              <a:ext uri="{FF2B5EF4-FFF2-40B4-BE49-F238E27FC236}">
                <a16:creationId xmlns:a16="http://schemas.microsoft.com/office/drawing/2014/main" id="{C944634D-0327-72DB-915A-D530A5770CB8}"/>
              </a:ext>
            </a:extLst>
          </p:cNvPr>
          <p:cNvSpPr txBox="1"/>
          <p:nvPr/>
        </p:nvSpPr>
        <p:spPr>
          <a:xfrm>
            <a:off x="3112450" y="1635946"/>
            <a:ext cx="8894166" cy="2314544"/>
          </a:xfrm>
          <a:prstGeom prst="rect">
            <a:avLst/>
          </a:prstGeom>
          <a:noFill/>
          <a:ln>
            <a:solidFill>
              <a:srgbClr val="179B9C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14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 este Estudo a Secretaria Regional pretende conhecer a percepção que os cidadãos, residentes na Madeira e no Porto Santo, têm sobre o fenómeno das alterações climáticas e as respectivas vulnerabilidades decorrentes do fenómeno em causa, assim como da consciência ecológica.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14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informação obtida irá contribuir para as decisões informadas das políticas públicas para os processos de adaptação e mitigação das alterações climáticas, e ainda recolher informação pertinente para melhorar as correspondentes campanhas de sensibilização e educação ambiental.</a:t>
            </a:r>
          </a:p>
        </p:txBody>
      </p:sp>
      <p:sp>
        <p:nvSpPr>
          <p:cNvPr id="11" name="CuadroTexto 27">
            <a:extLst>
              <a:ext uri="{FF2B5EF4-FFF2-40B4-BE49-F238E27FC236}">
                <a16:creationId xmlns:a16="http://schemas.microsoft.com/office/drawing/2014/main" id="{085B3811-4D93-C3EC-EBB0-B153FD45C1FC}"/>
              </a:ext>
            </a:extLst>
          </p:cNvPr>
          <p:cNvSpPr txBox="1"/>
          <p:nvPr/>
        </p:nvSpPr>
        <p:spPr>
          <a:xfrm>
            <a:off x="3851019" y="804949"/>
            <a:ext cx="808339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PT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Percepção da População da RAM sobre as Alterações Climáticas (EPAC-RAM)</a:t>
            </a:r>
            <a:endParaRPr lang="es-ES" sz="240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771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11" name="CuadroTexto 27">
            <a:extLst>
              <a:ext uri="{FF2B5EF4-FFF2-40B4-BE49-F238E27FC236}">
                <a16:creationId xmlns:a16="http://schemas.microsoft.com/office/drawing/2014/main" id="{085B3811-4D93-C3EC-EBB0-B153FD45C1FC}"/>
              </a:ext>
            </a:extLst>
          </p:cNvPr>
          <p:cNvSpPr txBox="1"/>
          <p:nvPr/>
        </p:nvSpPr>
        <p:spPr>
          <a:xfrm>
            <a:off x="3851019" y="804949"/>
            <a:ext cx="808339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PT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Dados preliminares do EPAC-RAM</a:t>
            </a:r>
            <a:endParaRPr lang="es-ES" sz="240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174BE8FA-93BF-2AC2-073F-DEFB1E7B10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583936"/>
              </p:ext>
            </p:extLst>
          </p:nvPr>
        </p:nvGraphicFramePr>
        <p:xfrm>
          <a:off x="2870201" y="1508977"/>
          <a:ext cx="3350125" cy="3799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2D0155AD-C21F-8BBA-3769-727A0866AF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7333167"/>
              </p:ext>
            </p:extLst>
          </p:nvPr>
        </p:nvGraphicFramePr>
        <p:xfrm>
          <a:off x="5943600" y="1508977"/>
          <a:ext cx="6340641" cy="398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949169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11" name="CuadroTexto 27">
            <a:extLst>
              <a:ext uri="{FF2B5EF4-FFF2-40B4-BE49-F238E27FC236}">
                <a16:creationId xmlns:a16="http://schemas.microsoft.com/office/drawing/2014/main" id="{085B3811-4D93-C3EC-EBB0-B153FD45C1FC}"/>
              </a:ext>
            </a:extLst>
          </p:cNvPr>
          <p:cNvSpPr txBox="1"/>
          <p:nvPr/>
        </p:nvSpPr>
        <p:spPr>
          <a:xfrm>
            <a:off x="3851019" y="804949"/>
            <a:ext cx="808339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PT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Dados preliminares do EPAC-RAM</a:t>
            </a:r>
            <a:endParaRPr lang="es-ES" sz="240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82912C24-36D3-499D-A597-2ABCF4B93A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7091385"/>
              </p:ext>
            </p:extLst>
          </p:nvPr>
        </p:nvGraphicFramePr>
        <p:xfrm>
          <a:off x="7441765" y="1614636"/>
          <a:ext cx="4808393" cy="362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CE9025C-E9EF-B531-1F8F-C5E32894ED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2574932"/>
              </p:ext>
            </p:extLst>
          </p:nvPr>
        </p:nvGraphicFramePr>
        <p:xfrm>
          <a:off x="2870200" y="1627856"/>
          <a:ext cx="4808393" cy="3629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65549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11" name="CuadroTexto 27">
            <a:extLst>
              <a:ext uri="{FF2B5EF4-FFF2-40B4-BE49-F238E27FC236}">
                <a16:creationId xmlns:a16="http://schemas.microsoft.com/office/drawing/2014/main" id="{085B3811-4D93-C3EC-EBB0-B153FD45C1FC}"/>
              </a:ext>
            </a:extLst>
          </p:cNvPr>
          <p:cNvSpPr txBox="1"/>
          <p:nvPr/>
        </p:nvSpPr>
        <p:spPr>
          <a:xfrm>
            <a:off x="3851019" y="804949"/>
            <a:ext cx="808339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PT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Dados preliminares do EPAC-RAM</a:t>
            </a:r>
            <a:endParaRPr lang="es-ES" sz="240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9C8F660D-1B1F-E162-7908-C40BAAE3A4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1373618"/>
              </p:ext>
            </p:extLst>
          </p:nvPr>
        </p:nvGraphicFramePr>
        <p:xfrm>
          <a:off x="8108949" y="1802763"/>
          <a:ext cx="4083051" cy="3466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454A59A7-0583-9AF6-7160-99EE9D5A2C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952335"/>
              </p:ext>
            </p:extLst>
          </p:nvPr>
        </p:nvGraphicFramePr>
        <p:xfrm>
          <a:off x="2870199" y="1483542"/>
          <a:ext cx="5238751" cy="3681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873038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11" name="CuadroTexto 27">
            <a:extLst>
              <a:ext uri="{FF2B5EF4-FFF2-40B4-BE49-F238E27FC236}">
                <a16:creationId xmlns:a16="http://schemas.microsoft.com/office/drawing/2014/main" id="{085B3811-4D93-C3EC-EBB0-B153FD45C1FC}"/>
              </a:ext>
            </a:extLst>
          </p:cNvPr>
          <p:cNvSpPr txBox="1"/>
          <p:nvPr/>
        </p:nvSpPr>
        <p:spPr>
          <a:xfrm>
            <a:off x="3851019" y="804949"/>
            <a:ext cx="808339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PT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Dados preliminares do EPAC-RAM</a:t>
            </a:r>
            <a:endParaRPr lang="es-ES" sz="240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5708ECB4-B637-4FCA-AF32-9F1ECC997E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1897831"/>
              </p:ext>
            </p:extLst>
          </p:nvPr>
        </p:nvGraphicFramePr>
        <p:xfrm>
          <a:off x="7820526" y="1495954"/>
          <a:ext cx="4487778" cy="3848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D91967EC-917A-8F61-BA37-9CCB0651BA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0541235"/>
              </p:ext>
            </p:extLst>
          </p:nvPr>
        </p:nvGraphicFramePr>
        <p:xfrm>
          <a:off x="2870201" y="1424733"/>
          <a:ext cx="5053436" cy="3848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493297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11" name="CuadroTexto 27">
            <a:extLst>
              <a:ext uri="{FF2B5EF4-FFF2-40B4-BE49-F238E27FC236}">
                <a16:creationId xmlns:a16="http://schemas.microsoft.com/office/drawing/2014/main" id="{085B3811-4D93-C3EC-EBB0-B153FD45C1FC}"/>
              </a:ext>
            </a:extLst>
          </p:cNvPr>
          <p:cNvSpPr txBox="1"/>
          <p:nvPr/>
        </p:nvSpPr>
        <p:spPr>
          <a:xfrm>
            <a:off x="3851019" y="804949"/>
            <a:ext cx="808339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PT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Dados preliminares do EPAC-RAM</a:t>
            </a:r>
            <a:endParaRPr lang="es-ES" sz="240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C617BDFD-10F9-8453-8C71-4DECDAB197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7229015"/>
              </p:ext>
            </p:extLst>
          </p:nvPr>
        </p:nvGraphicFramePr>
        <p:xfrm>
          <a:off x="8037095" y="1736090"/>
          <a:ext cx="4263654" cy="3281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116B9D19-A2E0-453F-BF48-602678B33A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0381092"/>
              </p:ext>
            </p:extLst>
          </p:nvPr>
        </p:nvGraphicFramePr>
        <p:xfrm>
          <a:off x="2870200" y="1606116"/>
          <a:ext cx="5325110" cy="368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471700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4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3"/>
          <p:cNvSpPr txBox="1"/>
          <p:nvPr/>
        </p:nvSpPr>
        <p:spPr>
          <a:xfrm>
            <a:off x="4748328" y="1414377"/>
            <a:ext cx="6351326" cy="2792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algn="r">
              <a:buClr>
                <a:srgbClr val="FFFFFF"/>
              </a:buClr>
              <a:buSzPts val="4800"/>
            </a:pPr>
            <a:r>
              <a:rPr lang="pt-PT" sz="48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Conclusão - Reflexões finais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</a:pPr>
            <a:endParaRPr dirty="0"/>
          </a:p>
        </p:txBody>
      </p:sp>
      <p:sp>
        <p:nvSpPr>
          <p:cNvPr id="128" name="Google Shape;128;p3"/>
          <p:cNvSpPr txBox="1"/>
          <p:nvPr/>
        </p:nvSpPr>
        <p:spPr>
          <a:xfrm>
            <a:off x="9255554" y="4522616"/>
            <a:ext cx="1844100" cy="13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Slab"/>
              <a:buNone/>
            </a:pPr>
            <a:endParaRPr sz="1200" b="0" i="0" u="none" strike="noStrike" cap="none">
              <a:solidFill>
                <a:srgbClr val="434343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29" name="Google Shape;129;p3"/>
          <p:cNvSpPr txBox="1"/>
          <p:nvPr/>
        </p:nvSpPr>
        <p:spPr>
          <a:xfrm>
            <a:off x="3776099" y="1123135"/>
            <a:ext cx="74769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dirty="0">
                <a:solidFill>
                  <a:srgbClr val="434343"/>
                </a:solidFill>
                <a:latin typeface="Fira Sans Extra Condensed Medium"/>
                <a:sym typeface="Fira Sans Extra Condensed Medium"/>
              </a:rPr>
              <a:t>04</a:t>
            </a:r>
            <a:endParaRPr dirty="0"/>
          </a:p>
        </p:txBody>
      </p:sp>
      <p:sp>
        <p:nvSpPr>
          <p:cNvPr id="130" name="Google Shape;130;p3"/>
          <p:cNvSpPr/>
          <p:nvPr/>
        </p:nvSpPr>
        <p:spPr>
          <a:xfrm flipH="1">
            <a:off x="4650636" y="1123135"/>
            <a:ext cx="6546000" cy="3016200"/>
          </a:xfrm>
          <a:prstGeom prst="rect">
            <a:avLst/>
          </a:prstGeom>
          <a:noFill/>
          <a:ln w="28575" cap="flat" cmpd="sng">
            <a:solidFill>
              <a:srgbClr val="179B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96E4633-E1F2-B187-2C08-D2588566FA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861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10" name="CuadroTexto 19">
            <a:extLst>
              <a:ext uri="{FF2B5EF4-FFF2-40B4-BE49-F238E27FC236}">
                <a16:creationId xmlns:a16="http://schemas.microsoft.com/office/drawing/2014/main" id="{C944634D-0327-72DB-915A-D530A5770CB8}"/>
              </a:ext>
            </a:extLst>
          </p:cNvPr>
          <p:cNvSpPr txBox="1"/>
          <p:nvPr/>
        </p:nvSpPr>
        <p:spPr>
          <a:xfrm>
            <a:off x="3112450" y="1287018"/>
            <a:ext cx="8894166" cy="4253537"/>
          </a:xfrm>
          <a:prstGeom prst="rect">
            <a:avLst/>
          </a:prstGeom>
          <a:noFill/>
          <a:ln>
            <a:solidFill>
              <a:srgbClr val="179B9C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14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participação no Projecto MAC-CLIMA foi uma excelente experiência, que nos permitiu desenvolver dois importantes instrumentos, o IRERPA e o EPAC-RAM, melhorando a capacidade de a RAM se adaptar e combater as Alterações Climáticas, assim como traçar o rumo para a neutralidade carbónica:</a:t>
            </a:r>
          </a:p>
          <a:p>
            <a:pPr marL="541338" lvl="6" indent="-276225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IRERPA - Ferramenta fundamental para a definição das políticas ambientais, designadamente na política climática, com a obtenção do balanço anual entre emissões e remoções de gases de efeito estufa (GEE);</a:t>
            </a:r>
            <a:endParaRPr lang="pt-PT" sz="1400" dirty="0">
              <a:solidFill>
                <a:srgbClr val="178B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1338" indent="-276225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1400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EPAC-RAM - Permitiu conhecer a percepção que os cidadãos têm sobre o fenómeno das alterações climáticas e as respectivas vulnerabilidades, assim como da consciência ecológica,  para melhor fundamentar as políticas públicas </a:t>
            </a:r>
            <a:r>
              <a:rPr lang="pt-PT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t-PT" sz="1400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processos de adaptação e mitigação das alterações climáticas;</a:t>
            </a:r>
          </a:p>
          <a:p>
            <a:pPr marL="541338" indent="-276225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 o conhecimento adquirido, pudemos confirmar que, apesar do muito que importa fazer, quer nas políticas quer na consciencialização das populações, a RAM está a fazer o seu caminho no combate às alterações climáticas, e isso é muito importante e deixa-nos satisfeitos.</a:t>
            </a:r>
            <a:endParaRPr lang="pt-PT" sz="1400" dirty="0">
              <a:solidFill>
                <a:srgbClr val="178B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27">
            <a:extLst>
              <a:ext uri="{FF2B5EF4-FFF2-40B4-BE49-F238E27FC236}">
                <a16:creationId xmlns:a16="http://schemas.microsoft.com/office/drawing/2014/main" id="{085B3811-4D93-C3EC-EBB0-B153FD45C1FC}"/>
              </a:ext>
            </a:extLst>
          </p:cNvPr>
          <p:cNvSpPr txBox="1"/>
          <p:nvPr/>
        </p:nvSpPr>
        <p:spPr>
          <a:xfrm>
            <a:off x="3851019" y="804949"/>
            <a:ext cx="808339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PT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Conclusão - Reflexões finais</a:t>
            </a:r>
            <a:endParaRPr lang="es-ES" sz="240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502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24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7" name="Google Shape;53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74" y="5246017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p24"/>
          <p:cNvSpPr txBox="1"/>
          <p:nvPr/>
        </p:nvSpPr>
        <p:spPr>
          <a:xfrm>
            <a:off x="5088211" y="1512256"/>
            <a:ext cx="5420316" cy="2778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8B9B"/>
              </a:buClr>
              <a:buSzPts val="3200"/>
              <a:buFont typeface="Arial"/>
              <a:buNone/>
            </a:pPr>
            <a:r>
              <a:rPr lang="en-GB" sz="3200" dirty="0" err="1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Gracias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dirty="0">
              <a:solidFill>
                <a:srgbClr val="178B9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None/>
            </a:pPr>
            <a:r>
              <a:rPr lang="en-GB" sz="3200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Obrigado</a:t>
            </a:r>
            <a:endParaRPr sz="320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dirty="0">
              <a:solidFill>
                <a:srgbClr val="178B9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8B9B"/>
              </a:buClr>
              <a:buSzPts val="3200"/>
              <a:buFont typeface="Arial"/>
              <a:buNone/>
            </a:pPr>
            <a:r>
              <a:rPr lang="en-GB" sz="3200" dirty="0" err="1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Merci</a:t>
            </a:r>
            <a:r>
              <a:rPr lang="en-GB" sz="3200" dirty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 Beaucoup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1" dirty="0">
              <a:solidFill>
                <a:srgbClr val="178B9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None/>
            </a:pPr>
            <a:r>
              <a:rPr lang="en-GB" sz="32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 dirty="0"/>
          </a:p>
        </p:txBody>
      </p:sp>
      <p:sp>
        <p:nvSpPr>
          <p:cNvPr id="540" name="Google Shape;540;p24"/>
          <p:cNvSpPr/>
          <p:nvPr/>
        </p:nvSpPr>
        <p:spPr>
          <a:xfrm>
            <a:off x="8446052" y="4624251"/>
            <a:ext cx="3122061" cy="11495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2" name="Google Shape;542;p24"/>
          <p:cNvPicPr preferRelativeResize="0"/>
          <p:nvPr/>
        </p:nvPicPr>
        <p:blipFill rotWithShape="1">
          <a:blip r:embed="rId5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FB30012-B0BB-9D52-9714-F77BBE8594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Google Shape;10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569259" y="1305672"/>
            <a:ext cx="203409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8B9B"/>
              </a:buClr>
              <a:buSzPts val="2000"/>
              <a:buFont typeface="Arial"/>
              <a:buNone/>
            </a:pPr>
            <a:r>
              <a:rPr lang="en-GB" sz="2000" b="1" dirty="0">
                <a:solidFill>
                  <a:srgbClr val="178B9B"/>
                </a:solidFill>
                <a:latin typeface="Arial"/>
                <a:ea typeface="Arial"/>
                <a:cs typeface="Arial"/>
                <a:sym typeface="Arial"/>
              </a:rPr>
              <a:t>ÍNDICE</a:t>
            </a:r>
            <a:endParaRPr dirty="0"/>
          </a:p>
        </p:txBody>
      </p:sp>
      <p:pic>
        <p:nvPicPr>
          <p:cNvPr id="110" name="Google Shape;110;p2"/>
          <p:cNvPicPr preferRelativeResize="0"/>
          <p:nvPr/>
        </p:nvPicPr>
        <p:blipFill rotWithShape="1">
          <a:blip r:embed="rId4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"/>
          <p:cNvSpPr txBox="1"/>
          <p:nvPr/>
        </p:nvSpPr>
        <p:spPr>
          <a:xfrm>
            <a:off x="3592073" y="2342335"/>
            <a:ext cx="2869907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r>
              <a:rPr lang="en-GB" sz="1400" b="1" i="0" u="none" strike="noStrike" cap="none" dirty="0" err="1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Tarefas</a:t>
            </a:r>
            <a:r>
              <a:rPr lang="en-GB" sz="1400" b="1" i="0" u="none" strike="noStrike" cap="none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da </a:t>
            </a:r>
            <a:r>
              <a:rPr lang="en-GB" sz="1400" b="1" i="0" u="none" strike="noStrike" cap="none" dirty="0" err="1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nossa</a:t>
            </a:r>
            <a:r>
              <a:rPr lang="en-GB" sz="1400" b="1" i="0" u="none" strike="noStrike" cap="none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400" b="1" i="0" u="none" strike="noStrike" cap="none" dirty="0" err="1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responsabilidade</a:t>
            </a:r>
            <a:endParaRPr dirty="0"/>
          </a:p>
        </p:txBody>
      </p:sp>
      <p:sp>
        <p:nvSpPr>
          <p:cNvPr id="112" name="Google Shape;112;p2"/>
          <p:cNvSpPr txBox="1"/>
          <p:nvPr/>
        </p:nvSpPr>
        <p:spPr>
          <a:xfrm>
            <a:off x="3387502" y="1653607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Fira Sans Extra Condensed Medium"/>
              <a:buNone/>
            </a:pPr>
            <a:r>
              <a:rPr lang="en-GB" sz="6000" b="0" i="0" u="none" strike="noStrike" cap="none" dirty="0">
                <a:solidFill>
                  <a:srgbClr val="178B9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01</a:t>
            </a:r>
            <a:endParaRPr dirty="0"/>
          </a:p>
        </p:txBody>
      </p:sp>
      <p:sp>
        <p:nvSpPr>
          <p:cNvPr id="113" name="Google Shape;113;p2"/>
          <p:cNvSpPr txBox="1"/>
          <p:nvPr/>
        </p:nvSpPr>
        <p:spPr>
          <a:xfrm>
            <a:off x="6379897" y="2620179"/>
            <a:ext cx="26292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r>
              <a:rPr lang="en-GB" sz="1400" b="1" i="0" u="none" strike="noStrike" cap="none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IRERPA – Principal </a:t>
            </a:r>
            <a:r>
              <a:rPr lang="en-GB" sz="1400" b="1" i="0" u="none" strike="noStrike" cap="none" dirty="0" err="1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tarefa</a:t>
            </a:r>
            <a:r>
              <a:rPr lang="en-GB" sz="1400" b="1" i="0" u="none" strike="noStrike" cap="none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no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r>
              <a:rPr lang="en-GB" sz="1400" b="1" i="0" u="none" strike="noStrike" cap="none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MAC-CLIMA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endParaRPr dirty="0"/>
          </a:p>
        </p:txBody>
      </p:sp>
      <p:sp>
        <p:nvSpPr>
          <p:cNvPr id="114" name="Google Shape;114;p2"/>
          <p:cNvSpPr txBox="1"/>
          <p:nvPr/>
        </p:nvSpPr>
        <p:spPr>
          <a:xfrm>
            <a:off x="6379897" y="1617733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Fira Sans Extra Condensed Medium"/>
              <a:buNone/>
            </a:pPr>
            <a:r>
              <a:rPr lang="en-GB" sz="6000" b="0" i="0" u="none" strike="noStrike" cap="none" dirty="0">
                <a:solidFill>
                  <a:srgbClr val="178B9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02</a:t>
            </a:r>
            <a:endParaRPr dirty="0"/>
          </a:p>
        </p:txBody>
      </p:sp>
      <p:sp>
        <p:nvSpPr>
          <p:cNvPr id="14" name="Google Shape;115;p2"/>
          <p:cNvSpPr/>
          <p:nvPr/>
        </p:nvSpPr>
        <p:spPr>
          <a:xfrm>
            <a:off x="2864836" y="4158124"/>
            <a:ext cx="8206288" cy="45719"/>
          </a:xfrm>
          <a:prstGeom prst="rect">
            <a:avLst/>
          </a:prstGeom>
          <a:solidFill>
            <a:srgbClr val="BFBFBF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14;p2"/>
          <p:cNvSpPr txBox="1"/>
          <p:nvPr/>
        </p:nvSpPr>
        <p:spPr>
          <a:xfrm>
            <a:off x="9146299" y="1613430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Fira Sans Extra Condensed Medium"/>
              <a:buNone/>
            </a:pPr>
            <a:r>
              <a:rPr lang="en-GB" sz="6000" b="0" i="0" u="none" strike="noStrike" cap="none" dirty="0">
                <a:solidFill>
                  <a:srgbClr val="178B9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03</a:t>
            </a:r>
            <a:endParaRPr dirty="0"/>
          </a:p>
        </p:txBody>
      </p:sp>
      <p:sp>
        <p:nvSpPr>
          <p:cNvPr id="16" name="Google Shape;114;p2"/>
          <p:cNvSpPr txBox="1"/>
          <p:nvPr/>
        </p:nvSpPr>
        <p:spPr>
          <a:xfrm>
            <a:off x="3372433" y="3487002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Fira Sans Extra Condensed Medium"/>
              <a:buNone/>
            </a:pPr>
            <a:r>
              <a:rPr lang="en-GB" sz="6000" b="0" i="0" u="none" strike="noStrike" cap="none" dirty="0">
                <a:solidFill>
                  <a:srgbClr val="178B9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04</a:t>
            </a:r>
            <a:endParaRPr dirty="0"/>
          </a:p>
        </p:txBody>
      </p:sp>
      <p:sp>
        <p:nvSpPr>
          <p:cNvPr id="19" name="Google Shape;113;p2"/>
          <p:cNvSpPr txBox="1"/>
          <p:nvPr/>
        </p:nvSpPr>
        <p:spPr>
          <a:xfrm>
            <a:off x="3592073" y="4506770"/>
            <a:ext cx="26292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r>
              <a:rPr lang="en-GB" sz="1400" b="1" i="0" u="none" strike="noStrike" cap="none" dirty="0" err="1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Conclusão</a:t>
            </a:r>
            <a:r>
              <a:rPr lang="en-GB" sz="1400" b="1" i="0" u="none" strike="noStrike" cap="none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- </a:t>
            </a:r>
            <a:r>
              <a:rPr lang="en-GB" sz="1400" b="1" i="0" u="none" strike="noStrike" cap="none" dirty="0" err="1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Reflexões</a:t>
            </a:r>
            <a:r>
              <a:rPr lang="en-GB" sz="1400" b="1" i="0" u="none" strike="noStrike" cap="none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</a:t>
            </a:r>
            <a:r>
              <a:rPr lang="en-GB" sz="1400" b="1" i="0" u="none" strike="noStrike" cap="none" dirty="0" err="1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finais</a:t>
            </a:r>
            <a:endParaRPr lang="en-GB" sz="1400" b="1" i="0" u="none" strike="noStrike" cap="none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endParaRPr dirty="0"/>
          </a:p>
        </p:txBody>
      </p:sp>
      <p:sp>
        <p:nvSpPr>
          <p:cNvPr id="21" name="Google Shape;113;p2"/>
          <p:cNvSpPr txBox="1"/>
          <p:nvPr/>
        </p:nvSpPr>
        <p:spPr>
          <a:xfrm>
            <a:off x="9237298" y="2575094"/>
            <a:ext cx="26292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434343"/>
              </a:buClr>
              <a:buSzPts val="1400"/>
            </a:pPr>
            <a:r>
              <a:rPr lang="en-GB" sz="1400" b="1" i="0" u="none" strike="noStrike" cap="none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EPAC-RAM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Fira Sans Extra Condensed Medium"/>
              <a:buNone/>
            </a:pPr>
            <a:endParaRPr dirty="0"/>
          </a:p>
        </p:txBody>
      </p:sp>
      <p:pic>
        <p:nvPicPr>
          <p:cNvPr id="49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B5BEC45-AECD-DBCD-6641-150F30AC70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5" name="Google Shape;115;p2">
            <a:extLst>
              <a:ext uri="{FF2B5EF4-FFF2-40B4-BE49-F238E27FC236}">
                <a16:creationId xmlns:a16="http://schemas.microsoft.com/office/drawing/2014/main" id="{50C6A6EB-3805-E38F-4FE8-41A09E76EFBA}"/>
              </a:ext>
            </a:extLst>
          </p:cNvPr>
          <p:cNvSpPr/>
          <p:nvPr/>
        </p:nvSpPr>
        <p:spPr>
          <a:xfrm>
            <a:off x="2864836" y="3013457"/>
            <a:ext cx="8206288" cy="45719"/>
          </a:xfrm>
          <a:prstGeom prst="rect">
            <a:avLst/>
          </a:prstGeom>
          <a:solidFill>
            <a:srgbClr val="BFBFBF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4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3"/>
          <p:cNvSpPr txBox="1"/>
          <p:nvPr/>
        </p:nvSpPr>
        <p:spPr>
          <a:xfrm>
            <a:off x="4845310" y="2335384"/>
            <a:ext cx="6351326" cy="1817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algn="r">
              <a:buClr>
                <a:srgbClr val="FFFFFF"/>
              </a:buClr>
              <a:buSzPts val="4800"/>
            </a:pPr>
            <a:r>
              <a:rPr lang="pt-PT" sz="48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Tarefas da nossa responsabilidade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</a:pPr>
            <a:endParaRPr dirty="0"/>
          </a:p>
        </p:txBody>
      </p:sp>
      <p:sp>
        <p:nvSpPr>
          <p:cNvPr id="128" name="Google Shape;128;p3"/>
          <p:cNvSpPr txBox="1"/>
          <p:nvPr/>
        </p:nvSpPr>
        <p:spPr>
          <a:xfrm>
            <a:off x="9255554" y="4522616"/>
            <a:ext cx="1844100" cy="13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Slab"/>
              <a:buNone/>
            </a:pPr>
            <a:endParaRPr sz="1200" b="0" i="0" u="none" strike="noStrike" cap="none">
              <a:solidFill>
                <a:srgbClr val="434343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29" name="Google Shape;129;p3"/>
          <p:cNvSpPr txBox="1"/>
          <p:nvPr/>
        </p:nvSpPr>
        <p:spPr>
          <a:xfrm>
            <a:off x="3776099" y="1123135"/>
            <a:ext cx="74769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01</a:t>
            </a:r>
            <a:endParaRPr/>
          </a:p>
        </p:txBody>
      </p:sp>
      <p:sp>
        <p:nvSpPr>
          <p:cNvPr id="130" name="Google Shape;130;p3"/>
          <p:cNvSpPr/>
          <p:nvPr/>
        </p:nvSpPr>
        <p:spPr>
          <a:xfrm flipH="1">
            <a:off x="4650636" y="1123135"/>
            <a:ext cx="6546000" cy="3016200"/>
          </a:xfrm>
          <a:prstGeom prst="rect">
            <a:avLst/>
          </a:prstGeom>
          <a:noFill/>
          <a:ln w="28575" cap="flat" cmpd="sng">
            <a:solidFill>
              <a:srgbClr val="179B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96E4633-E1F2-B187-2C08-D2588566FA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E64BF51D-D461-FF08-0545-91F440D8E9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186521"/>
              </p:ext>
            </p:extLst>
          </p:nvPr>
        </p:nvGraphicFramePr>
        <p:xfrm>
          <a:off x="3179205" y="886753"/>
          <a:ext cx="8755207" cy="50772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7206">
                  <a:extLst>
                    <a:ext uri="{9D8B030D-6E8A-4147-A177-3AD203B41FA5}">
                      <a16:colId xmlns:a16="http://schemas.microsoft.com/office/drawing/2014/main" val="3423897113"/>
                    </a:ext>
                  </a:extLst>
                </a:gridCol>
                <a:gridCol w="7748001">
                  <a:extLst>
                    <a:ext uri="{9D8B030D-6E8A-4147-A177-3AD203B41FA5}">
                      <a16:colId xmlns:a16="http://schemas.microsoft.com/office/drawing/2014/main" val="1451901380"/>
                    </a:ext>
                  </a:extLst>
                </a:gridCol>
              </a:tblGrid>
              <a:tr h="55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pt-P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Objectivos específicos</a:t>
                      </a:r>
                      <a:endParaRPr lang="pt-P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Tarefas da nossa responsabilidade</a:t>
                      </a:r>
                      <a:endParaRPr lang="pt-PT" sz="12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1714985"/>
                  </a:ext>
                </a:extLst>
              </a:tr>
              <a:tr h="8482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pt-P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1.1.1.</a:t>
                      </a:r>
                      <a:endParaRPr lang="pt-P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pt-PT" sz="1200" b="1" noProof="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Promoção da cooperação institucional através de encontros multilaterais:</a:t>
                      </a:r>
                    </a:p>
                    <a:p>
                      <a:pPr marL="171450" lvl="0" indent="-171450"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200" b="0" noProof="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Participação em conferências a realizar em cada um dos territórios do espaço de cooperação</a:t>
                      </a:r>
                    </a:p>
                    <a:p>
                      <a:pPr marL="171450" lvl="0" indent="-171450"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200" b="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Conferência sobre a problemática das alterações climáticas, destinada aos parceiros do projecto e a organizar na Madeira (Outubro de 2022)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8053537"/>
                  </a:ext>
                </a:extLst>
              </a:tr>
              <a:tr h="3686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" algn="l"/>
                          <a:tab pos="212725" algn="l"/>
                          <a:tab pos="483235" algn="l"/>
                        </a:tabLst>
                      </a:pPr>
                      <a:r>
                        <a:rPr lang="pt-P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2.2.1.</a:t>
                      </a:r>
                      <a:endParaRPr lang="pt-P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200" b="0" noProof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Seminário para discussão e apresentação dos resultados do IRERPA (Não executado: Pandemia; Perda de oportunidade)</a:t>
                      </a:r>
                      <a:endParaRPr lang="pt-PT" sz="1200" b="0" noProof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8051124"/>
                  </a:ext>
                </a:extLst>
              </a:tr>
              <a:tr h="8388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512445" algn="l"/>
                        </a:tabLst>
                      </a:pPr>
                      <a:r>
                        <a:rPr lang="pt-P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2.2.2.</a:t>
                      </a:r>
                      <a:endParaRPr lang="pt-P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200" b="1" noProof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SRIERPA - Sistema Regional de Inventário de Emissões por Fontes e Remoção por Sumidouros de Poluentes Atmosféricos</a:t>
                      </a:r>
                      <a:r>
                        <a:rPr lang="pt-PT" sz="1200" b="0" noProof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179705" indent="-171450"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200" b="0" noProof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Produção e Publicação do IRERPA - Inventário Regional de Emissões por Fontes e Remoção por Sumidouros de Poluentes Atmosféricos</a:t>
                      </a:r>
                      <a:endParaRPr lang="pt-PT" sz="1200" b="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7035273"/>
                  </a:ext>
                </a:extLst>
              </a:tr>
              <a:tr h="673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512445" algn="l"/>
                        </a:tabLst>
                      </a:pPr>
                      <a:r>
                        <a:rPr lang="pt-P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2.2.3.</a:t>
                      </a:r>
                      <a:endParaRPr lang="pt-P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200" b="1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Reforço das capacidades dos órgãos públicos locais e regionais para desenvolver e implementar medidas para prevenir e mitigar os efeitos negativos causados pelas alterações climáticas:</a:t>
                      </a:r>
                    </a:p>
                    <a:p>
                      <a:pPr marL="171450" indent="-171450"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200" b="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Acção formativa/sensibilização para técnicos da administração pública regional e local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2519543"/>
                  </a:ext>
                </a:extLst>
              </a:tr>
              <a:tr h="8945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02895" algn="l"/>
                        </a:tabLst>
                      </a:pPr>
                      <a:r>
                        <a:rPr lang="pt-P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3.3.1.</a:t>
                      </a:r>
                      <a:endParaRPr lang="pt-P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PT" sz="1200" b="1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Inquérito à população para conhecer a percepção que os cidadãos, residentes na Madeira e no Porto Santo, têm sobre o fenómeno das alterações climáticas e as respectivas vulnerabilidades decorrentes do fenómeno em causa, assim como da consciência ecológica</a:t>
                      </a:r>
                      <a:r>
                        <a:rPr lang="pt-PT" sz="1200" b="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171450" indent="-171450" algn="l" defTabSz="914400" rtl="0" eaLnBrk="1" latinLnBrk="0" hangingPunct="1"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200" b="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Estudo de Percepção da População da RAM sobre as Alterações Climáticas (EPAC-RAM)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6482214"/>
                  </a:ext>
                </a:extLst>
              </a:tr>
              <a:tr h="8945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02895" algn="l"/>
                        </a:tabLst>
                      </a:pPr>
                      <a:r>
                        <a:rPr lang="pt-P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3.3.2.</a:t>
                      </a:r>
                      <a:endParaRPr lang="pt-P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1200" b="1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Plano de comunicação e sensibilização no sentido de melhorar o nível de conhecimento das populações sobre os fenómenos das alterações climáticas</a:t>
                      </a:r>
                      <a:r>
                        <a:rPr lang="pt-PT" sz="1200" b="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171450" lvl="0" indent="-171450"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200" b="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Acções formativas/sensibilização para diversos grupos alvo (silvicultores, agricultores, professores, jornalistas e demais cidadãos)</a:t>
                      </a:r>
                      <a:endParaRPr lang="pt-PT" sz="1200" b="0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7345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833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4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3"/>
          <p:cNvSpPr txBox="1"/>
          <p:nvPr/>
        </p:nvSpPr>
        <p:spPr>
          <a:xfrm>
            <a:off x="4748328" y="1414377"/>
            <a:ext cx="6351326" cy="2792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algn="r">
              <a:buClr>
                <a:srgbClr val="FFFFFF"/>
              </a:buClr>
              <a:buSzPts val="4800"/>
            </a:pPr>
            <a:endParaRPr lang="en-GB" sz="4800" dirty="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algn="r">
              <a:buClr>
                <a:srgbClr val="FFFFFF"/>
              </a:buClr>
              <a:buSzPts val="4800"/>
            </a:pPr>
            <a:r>
              <a:rPr lang="pt-PT" sz="48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IRERPA - Principal tarefa no MAC-CLIMA</a:t>
            </a:r>
            <a:endParaRPr lang="pt-PT" dirty="0"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</a:pPr>
            <a:endParaRPr dirty="0"/>
          </a:p>
        </p:txBody>
      </p:sp>
      <p:sp>
        <p:nvSpPr>
          <p:cNvPr id="128" name="Google Shape;128;p3"/>
          <p:cNvSpPr txBox="1"/>
          <p:nvPr/>
        </p:nvSpPr>
        <p:spPr>
          <a:xfrm>
            <a:off x="9255554" y="4522616"/>
            <a:ext cx="1844100" cy="13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Slab"/>
              <a:buNone/>
            </a:pPr>
            <a:endParaRPr sz="1200" b="0" i="0" u="none" strike="noStrike" cap="none">
              <a:solidFill>
                <a:srgbClr val="434343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29" name="Google Shape;129;p3"/>
          <p:cNvSpPr txBox="1"/>
          <p:nvPr/>
        </p:nvSpPr>
        <p:spPr>
          <a:xfrm>
            <a:off x="3776099" y="1123135"/>
            <a:ext cx="74769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02</a:t>
            </a:r>
            <a:endParaRPr dirty="0"/>
          </a:p>
        </p:txBody>
      </p:sp>
      <p:sp>
        <p:nvSpPr>
          <p:cNvPr id="130" name="Google Shape;130;p3"/>
          <p:cNvSpPr/>
          <p:nvPr/>
        </p:nvSpPr>
        <p:spPr>
          <a:xfrm flipH="1">
            <a:off x="4650636" y="1123135"/>
            <a:ext cx="6546000" cy="3016200"/>
          </a:xfrm>
          <a:prstGeom prst="rect">
            <a:avLst/>
          </a:prstGeom>
          <a:noFill/>
          <a:ln w="28575" cap="flat" cmpd="sng">
            <a:solidFill>
              <a:srgbClr val="179B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96E4633-E1F2-B187-2C08-D2588566FA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86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4" name="CuadroTexto 20">
            <a:extLst>
              <a:ext uri="{FF2B5EF4-FFF2-40B4-BE49-F238E27FC236}">
                <a16:creationId xmlns:a16="http://schemas.microsoft.com/office/drawing/2014/main" id="{453DBFA4-0A9C-DF6E-17A7-FEC91F092D93}"/>
              </a:ext>
            </a:extLst>
          </p:cNvPr>
          <p:cNvSpPr txBox="1"/>
          <p:nvPr/>
        </p:nvSpPr>
        <p:spPr>
          <a:xfrm>
            <a:off x="4103819" y="3869195"/>
            <a:ext cx="5019863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6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Calcular e definir metas de redução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21">
            <a:extLst>
              <a:ext uri="{FF2B5EF4-FFF2-40B4-BE49-F238E27FC236}">
                <a16:creationId xmlns:a16="http://schemas.microsoft.com/office/drawing/2014/main" id="{7B11796A-C7D2-CCEA-BC86-16F75016C252}"/>
              </a:ext>
            </a:extLst>
          </p:cNvPr>
          <p:cNvSpPr txBox="1"/>
          <p:nvPr/>
        </p:nvSpPr>
        <p:spPr>
          <a:xfrm>
            <a:off x="4103820" y="4409429"/>
            <a:ext cx="6135054" cy="421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6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Estimar os esforços necessários para reduzir as emissões</a:t>
            </a:r>
            <a:endParaRPr lang="es-ES" sz="1600" dirty="0"/>
          </a:p>
        </p:txBody>
      </p:sp>
      <p:sp>
        <p:nvSpPr>
          <p:cNvPr id="6" name="CuadroTexto 22">
            <a:extLst>
              <a:ext uri="{FF2B5EF4-FFF2-40B4-BE49-F238E27FC236}">
                <a16:creationId xmlns:a16="http://schemas.microsoft.com/office/drawing/2014/main" id="{94295E1A-BB6B-DEF5-BA3D-DDD941AABB54}"/>
              </a:ext>
            </a:extLst>
          </p:cNvPr>
          <p:cNvSpPr txBox="1"/>
          <p:nvPr/>
        </p:nvSpPr>
        <p:spPr>
          <a:xfrm>
            <a:off x="4103818" y="5023812"/>
            <a:ext cx="7109613" cy="421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6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Monitorizar e verificar o cumprimento das metas estabelecidas</a:t>
            </a:r>
            <a:endParaRPr lang="es-ES" sz="1600" dirty="0"/>
          </a:p>
        </p:txBody>
      </p:sp>
      <p:sp>
        <p:nvSpPr>
          <p:cNvPr id="7" name="CuadroTexto 23">
            <a:extLst>
              <a:ext uri="{FF2B5EF4-FFF2-40B4-BE49-F238E27FC236}">
                <a16:creationId xmlns:a16="http://schemas.microsoft.com/office/drawing/2014/main" id="{6BE970AF-DA22-06AE-8CAE-4A544B400ED4}"/>
              </a:ext>
            </a:extLst>
          </p:cNvPr>
          <p:cNvSpPr txBox="1"/>
          <p:nvPr/>
        </p:nvSpPr>
        <p:spPr>
          <a:xfrm>
            <a:off x="3534312" y="3855588"/>
            <a:ext cx="53892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s-E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" name="CuadroTexto 24">
            <a:extLst>
              <a:ext uri="{FF2B5EF4-FFF2-40B4-BE49-F238E27FC236}">
                <a16:creationId xmlns:a16="http://schemas.microsoft.com/office/drawing/2014/main" id="{BB321FAC-EA25-04C8-26E9-AF1AB76BD7CC}"/>
              </a:ext>
            </a:extLst>
          </p:cNvPr>
          <p:cNvSpPr txBox="1"/>
          <p:nvPr/>
        </p:nvSpPr>
        <p:spPr>
          <a:xfrm>
            <a:off x="3561178" y="4409929"/>
            <a:ext cx="53892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s-E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" name="CuadroTexto 25">
            <a:extLst>
              <a:ext uri="{FF2B5EF4-FFF2-40B4-BE49-F238E27FC236}">
                <a16:creationId xmlns:a16="http://schemas.microsoft.com/office/drawing/2014/main" id="{39C0B1F0-D234-9C5B-8F9C-18E1B9A816CE}"/>
              </a:ext>
            </a:extLst>
          </p:cNvPr>
          <p:cNvSpPr txBox="1"/>
          <p:nvPr/>
        </p:nvSpPr>
        <p:spPr>
          <a:xfrm>
            <a:off x="3564895" y="4965596"/>
            <a:ext cx="53892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s-E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" name="CuadroTexto 19">
            <a:extLst>
              <a:ext uri="{FF2B5EF4-FFF2-40B4-BE49-F238E27FC236}">
                <a16:creationId xmlns:a16="http://schemas.microsoft.com/office/drawing/2014/main" id="{C944634D-0327-72DB-915A-D530A5770CB8}"/>
              </a:ext>
            </a:extLst>
          </p:cNvPr>
          <p:cNvSpPr txBox="1"/>
          <p:nvPr/>
        </p:nvSpPr>
        <p:spPr>
          <a:xfrm>
            <a:off x="3100418" y="1348160"/>
            <a:ext cx="8894166" cy="2314544"/>
          </a:xfrm>
          <a:prstGeom prst="rect">
            <a:avLst/>
          </a:prstGeom>
          <a:noFill/>
          <a:ln>
            <a:solidFill>
              <a:srgbClr val="179B9C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14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Inventário constitui uma ferramenta fundamental para a definição das políticas ambientais, designadamente na política climática.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14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principal objectivo do Inventário é obter dados confiáveis e contribuir para o conhecimento do balanço anual entre emissões e remoções de gases de efeito estufa (GEE), abrangendo actividades antrópicas que emitem gases de efeito estufa ou removem poluentes da atmosfera no território, informações fundamentais para apoiar a política climática da região nas componentes de mitigação e adaptação.</a:t>
            </a:r>
          </a:p>
        </p:txBody>
      </p:sp>
      <p:sp>
        <p:nvSpPr>
          <p:cNvPr id="11" name="CuadroTexto 27">
            <a:extLst>
              <a:ext uri="{FF2B5EF4-FFF2-40B4-BE49-F238E27FC236}">
                <a16:creationId xmlns:a16="http://schemas.microsoft.com/office/drawing/2014/main" id="{085B3811-4D93-C3EC-EBB0-B153FD45C1FC}"/>
              </a:ext>
            </a:extLst>
          </p:cNvPr>
          <p:cNvSpPr txBox="1"/>
          <p:nvPr/>
        </p:nvSpPr>
        <p:spPr>
          <a:xfrm>
            <a:off x="3851019" y="804949"/>
            <a:ext cx="791235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PT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IRERPA - Ferramenta de Política Climática na RAM</a:t>
            </a:r>
            <a:endParaRPr lang="es-ES" sz="240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650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3" name="CuadroTexto 1">
            <a:extLst>
              <a:ext uri="{FF2B5EF4-FFF2-40B4-BE49-F238E27FC236}">
                <a16:creationId xmlns:a16="http://schemas.microsoft.com/office/drawing/2014/main" id="{ACD90622-16E0-2FD3-4D05-CDF9B6D6D14A}"/>
              </a:ext>
            </a:extLst>
          </p:cNvPr>
          <p:cNvSpPr txBox="1"/>
          <p:nvPr/>
        </p:nvSpPr>
        <p:spPr>
          <a:xfrm>
            <a:off x="3968368" y="732391"/>
            <a:ext cx="5934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Resultados - </a:t>
            </a:r>
            <a:r>
              <a:rPr lang="pt-PT" dirty="0"/>
              <a:t>Emissões</a:t>
            </a:r>
            <a:r>
              <a:rPr lang="es-ES" dirty="0"/>
              <a:t> de GEE, 1990-2021</a:t>
            </a:r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05BCAF03-5A9C-58CD-6621-02A65A8B05FD}"/>
              </a:ext>
            </a:extLst>
          </p:cNvPr>
          <p:cNvSpPr/>
          <p:nvPr/>
        </p:nvSpPr>
        <p:spPr>
          <a:xfrm>
            <a:off x="3572179" y="5120483"/>
            <a:ext cx="2523822" cy="938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pt-PT" sz="1100" b="1" dirty="0">
                <a:latin typeface="Calibri" panose="020F0502020204030204" pitchFamily="34" charset="0"/>
                <a:cs typeface="Calibri" panose="020F0502020204030204" pitchFamily="34" charset="0"/>
              </a:rPr>
              <a:t>Emissões de GEE com Uso do Solo</a:t>
            </a:r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180975" indent="-87313" algn="just">
              <a:buFont typeface="Arial" panose="020B0604020202020204" pitchFamily="34" charset="0"/>
              <a:buChar char="•"/>
            </a:pPr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1,06 MtCO2eq. em 2021</a:t>
            </a:r>
          </a:p>
          <a:p>
            <a:pPr marL="180975" indent="-87313" algn="just">
              <a:buFont typeface="Arial" panose="020B0604020202020204" pitchFamily="34" charset="0"/>
              <a:buChar char="•"/>
            </a:pPr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1.7% redução entre 2020 e 2021</a:t>
            </a:r>
          </a:p>
          <a:p>
            <a:pPr marL="180975" indent="-87313" algn="just">
              <a:buFont typeface="Arial" panose="020B0604020202020204" pitchFamily="34" charset="0"/>
              <a:buChar char="•"/>
            </a:pPr>
            <a:r>
              <a:rPr lang="pt-PT" sz="1100" b="1" dirty="0">
                <a:latin typeface="Calibri" panose="020F0502020204030204" pitchFamily="34" charset="0"/>
                <a:cs typeface="Calibri" panose="020F0502020204030204" pitchFamily="34" charset="0"/>
              </a:rPr>
              <a:t>32,9% redução entre 2005 and 2021 </a:t>
            </a:r>
          </a:p>
          <a:p>
            <a:pPr marL="180975" indent="-87313" algn="just">
              <a:buFont typeface="Arial" panose="020B0604020202020204" pitchFamily="34" charset="0"/>
              <a:buChar char="•"/>
            </a:pPr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52,2% aumento entre 1990 e 2021</a:t>
            </a: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A899E742-34B2-8E5D-D5FB-C67DF40E3A4B}"/>
              </a:ext>
            </a:extLst>
          </p:cNvPr>
          <p:cNvSpPr/>
          <p:nvPr/>
        </p:nvSpPr>
        <p:spPr>
          <a:xfrm>
            <a:off x="6250512" y="5120484"/>
            <a:ext cx="2523822" cy="938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PT" sz="1100" b="1" dirty="0">
                <a:latin typeface="Calibri" panose="020F0502020204030204" pitchFamily="34" charset="0"/>
                <a:cs typeface="Calibri" panose="020F0502020204030204" pitchFamily="34" charset="0"/>
              </a:rPr>
              <a:t>Emissões de GEE sem Uso do Solo</a:t>
            </a:r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180975" indent="-87313" algn="just">
              <a:buFont typeface="Arial" panose="020B0604020202020204" pitchFamily="34" charset="0"/>
              <a:buChar char="•"/>
            </a:pPr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0,98 MtCO2eq. em 2021</a:t>
            </a:r>
          </a:p>
          <a:p>
            <a:pPr marL="180975" indent="-87313" algn="just">
              <a:buFont typeface="Arial" panose="020B0604020202020204" pitchFamily="34" charset="0"/>
              <a:buChar char="•"/>
            </a:pPr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4% aumento entre 2020 e 2021</a:t>
            </a:r>
          </a:p>
          <a:p>
            <a:pPr marL="180975" indent="-87313" algn="just">
              <a:buFont typeface="Arial" panose="020B0604020202020204" pitchFamily="34" charset="0"/>
              <a:buChar char="•"/>
            </a:pPr>
            <a:r>
              <a:rPr lang="pt-PT" sz="1100" b="1" dirty="0">
                <a:latin typeface="Calibri" panose="020F0502020204030204" pitchFamily="34" charset="0"/>
                <a:cs typeface="Calibri" panose="020F0502020204030204" pitchFamily="34" charset="0"/>
              </a:rPr>
              <a:t>31,1% redução entre 2005 and 2021 </a:t>
            </a:r>
          </a:p>
          <a:p>
            <a:pPr marL="180975" indent="-87313" algn="just">
              <a:buFont typeface="Arial" panose="020B0604020202020204" pitchFamily="34" charset="0"/>
              <a:buChar char="•"/>
            </a:pPr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43,3 % aumento entre 1990 e 2021</a:t>
            </a:r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2944594D-BAF9-5F37-69CB-A2E5CE52B3CE}"/>
              </a:ext>
            </a:extLst>
          </p:cNvPr>
          <p:cNvSpPr/>
          <p:nvPr/>
        </p:nvSpPr>
        <p:spPr>
          <a:xfrm>
            <a:off x="9072225" y="5120483"/>
            <a:ext cx="2651549" cy="938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PT" sz="1100" b="1" dirty="0">
                <a:latin typeface="Calibri" panose="020F0502020204030204" pitchFamily="34" charset="0"/>
                <a:cs typeface="Calibri" panose="020F0502020204030204" pitchFamily="34" charset="0"/>
              </a:rPr>
              <a:t>Metas de redução segundo o PAESC</a:t>
            </a:r>
          </a:p>
          <a:p>
            <a:pPr marL="93663" algn="just"/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Plano de </a:t>
            </a:r>
            <a:r>
              <a:rPr lang="pt-PT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Ação</a:t>
            </a:r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 para a Energia Sustentável e Clima da Região Autónoma da Madeira</a:t>
            </a:r>
          </a:p>
          <a:p>
            <a:pPr marL="180975" indent="-87313" algn="just">
              <a:buFont typeface="Arial" panose="020B0604020202020204" pitchFamily="34" charset="0"/>
              <a:buChar char="•"/>
            </a:pPr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2030 - 55% em relação a 2005</a:t>
            </a:r>
          </a:p>
          <a:p>
            <a:pPr marL="180975" indent="-87313" algn="just">
              <a:buFont typeface="Arial" panose="020B0604020202020204" pitchFamily="34" charset="0"/>
              <a:buChar char="•"/>
            </a:pPr>
            <a:r>
              <a:rPr lang="pt-PT" sz="1100" dirty="0">
                <a:latin typeface="Calibri" panose="020F0502020204030204" pitchFamily="34" charset="0"/>
                <a:cs typeface="Calibri" panose="020F0502020204030204" pitchFamily="34" charset="0"/>
              </a:rPr>
              <a:t>2050 - 85% em relação a 2005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3C1F089-D309-E790-82F5-DB00199E2E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178" y="1031826"/>
            <a:ext cx="6605000" cy="40509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3570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10" name="CuadroTexto 19">
            <a:extLst>
              <a:ext uri="{FF2B5EF4-FFF2-40B4-BE49-F238E27FC236}">
                <a16:creationId xmlns:a16="http://schemas.microsoft.com/office/drawing/2014/main" id="{C944634D-0327-72DB-915A-D530A5770CB8}"/>
              </a:ext>
            </a:extLst>
          </p:cNvPr>
          <p:cNvSpPr txBox="1"/>
          <p:nvPr/>
        </p:nvSpPr>
        <p:spPr>
          <a:xfrm>
            <a:off x="7104717" y="1765255"/>
            <a:ext cx="4763970" cy="3284041"/>
          </a:xfrm>
          <a:prstGeom prst="rect">
            <a:avLst/>
          </a:prstGeom>
          <a:noFill/>
          <a:ln>
            <a:solidFill>
              <a:srgbClr val="179B9C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Tendência consistente de </a:t>
            </a:r>
            <a:r>
              <a:rPr lang="pt-PT" sz="14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redução das emissões de GEE: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14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RAM mostra estar no bom caminho para atingir a neutralidade carbónica, apesar de todas as dificuldades que tem pela frente, tendo em conta a sua condição de Região Ultraperiférica, território insular e de reduzidas dimensões, que se traduz na forte dependência do exterior para a satisfação das suas necessidades de bens de consumo e energia.</a:t>
            </a:r>
          </a:p>
        </p:txBody>
      </p:sp>
      <p:sp>
        <p:nvSpPr>
          <p:cNvPr id="11" name="CuadroTexto 27">
            <a:extLst>
              <a:ext uri="{FF2B5EF4-FFF2-40B4-BE49-F238E27FC236}">
                <a16:creationId xmlns:a16="http://schemas.microsoft.com/office/drawing/2014/main" id="{085B3811-4D93-C3EC-EBB0-B153FD45C1FC}"/>
              </a:ext>
            </a:extLst>
          </p:cNvPr>
          <p:cNvSpPr txBox="1"/>
          <p:nvPr/>
        </p:nvSpPr>
        <p:spPr>
          <a:xfrm>
            <a:off x="3851019" y="804949"/>
            <a:ext cx="630363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PT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das emissões de GEE 1990-2021</a:t>
            </a:r>
            <a:endParaRPr lang="es-ES" sz="240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F3548AA8-1650-A88D-C77B-61AD1E2C7B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056" y="1765255"/>
            <a:ext cx="3713184" cy="2277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3076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3"/>
          <p:cNvPicPr preferRelativeResize="0"/>
          <p:nvPr/>
        </p:nvPicPr>
        <p:blipFill rotWithShape="1">
          <a:blip r:embed="rId3">
            <a:alphaModFix/>
          </a:blip>
          <a:srcRect l="22815" b="1123"/>
          <a:stretch/>
        </p:blipFill>
        <p:spPr>
          <a:xfrm>
            <a:off x="7923636" y="175542"/>
            <a:ext cx="4010776" cy="67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3"/>
          <p:cNvSpPr/>
          <p:nvPr/>
        </p:nvSpPr>
        <p:spPr>
          <a:xfrm>
            <a:off x="0" y="0"/>
            <a:ext cx="2870200" cy="60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65125"/>
            <a:ext cx="1651000" cy="33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5308600"/>
            <a:ext cx="28702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5999754-18B2-51AB-EA97-2F1307A1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84" y="6115918"/>
            <a:ext cx="11609491" cy="711903"/>
          </a:xfrm>
          <a:prstGeom prst="rect">
            <a:avLst/>
          </a:prstGeom>
        </p:spPr>
      </p:pic>
      <p:sp>
        <p:nvSpPr>
          <p:cNvPr id="10" name="CuadroTexto 19">
            <a:extLst>
              <a:ext uri="{FF2B5EF4-FFF2-40B4-BE49-F238E27FC236}">
                <a16:creationId xmlns:a16="http://schemas.microsoft.com/office/drawing/2014/main" id="{C944634D-0327-72DB-915A-D530A5770CB8}"/>
              </a:ext>
            </a:extLst>
          </p:cNvPr>
          <p:cNvSpPr txBox="1"/>
          <p:nvPr/>
        </p:nvSpPr>
        <p:spPr>
          <a:xfrm>
            <a:off x="3605730" y="3348357"/>
            <a:ext cx="8328682" cy="2637710"/>
          </a:xfrm>
          <a:prstGeom prst="rect">
            <a:avLst/>
          </a:prstGeom>
          <a:noFill/>
          <a:ln>
            <a:solidFill>
              <a:srgbClr val="179B9C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pt-PT" sz="14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ector Energia é o que mais contribui para o total de emissões, com 86,2 % (93,5 % sem o uso do solo e florestas). Este sector engloba as Indústrias da energia (essencialmente produção de electricidade [45%], indústrias transformadoras e construção [3%], transportes [44%] e outros sectores (serviços, residencial, agricultura, florestas e pesca) [8%].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PT" sz="14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ransição energética é fundamental, substituindo os combustíveis de origem fóssil para as energias renováveis.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t-PT" sz="14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Paralelamente, para se atingir a neutralidade carbónica, teremos de fazer o caminho, já iniciado, de aumentar a capacidade sumidoura de CO</a:t>
            </a:r>
            <a:r>
              <a:rPr lang="pt-PT" sz="1400" b="1" baseline="-25000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PT" sz="1400" b="1" dirty="0">
                <a:solidFill>
                  <a:srgbClr val="178B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através da florestação.</a:t>
            </a:r>
          </a:p>
        </p:txBody>
      </p:sp>
      <p:sp>
        <p:nvSpPr>
          <p:cNvPr id="11" name="CuadroTexto 27">
            <a:extLst>
              <a:ext uri="{FF2B5EF4-FFF2-40B4-BE49-F238E27FC236}">
                <a16:creationId xmlns:a16="http://schemas.microsoft.com/office/drawing/2014/main" id="{085B3811-4D93-C3EC-EBB0-B153FD45C1FC}"/>
              </a:ext>
            </a:extLst>
          </p:cNvPr>
          <p:cNvSpPr txBox="1"/>
          <p:nvPr/>
        </p:nvSpPr>
        <p:spPr>
          <a:xfrm>
            <a:off x="3851019" y="804949"/>
            <a:ext cx="666458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PT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Contribuição dos sectores na emissão de GEE</a:t>
            </a:r>
            <a:endParaRPr lang="es-ES" sz="240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CD978CE5-217F-D70E-3AE4-4343C09DF6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038897"/>
              </p:ext>
            </p:extLst>
          </p:nvPr>
        </p:nvGraphicFramePr>
        <p:xfrm>
          <a:off x="3605730" y="1311596"/>
          <a:ext cx="6842369" cy="2002802"/>
        </p:xfrm>
        <a:graphic>
          <a:graphicData uri="http://schemas.openxmlformats.org/drawingml/2006/table">
            <a:tbl>
              <a:tblPr firstRow="1" firstCol="1" bandRow="1">
                <a:tableStyleId>{55E3082E-8BF3-445E-AE46-06713B7FABE0}</a:tableStyleId>
              </a:tblPr>
              <a:tblGrid>
                <a:gridCol w="3060000">
                  <a:extLst>
                    <a:ext uri="{9D8B030D-6E8A-4147-A177-3AD203B41FA5}">
                      <a16:colId xmlns:a16="http://schemas.microsoft.com/office/drawing/2014/main" val="1717213524"/>
                    </a:ext>
                  </a:extLst>
                </a:gridCol>
                <a:gridCol w="902369">
                  <a:extLst>
                    <a:ext uri="{9D8B030D-6E8A-4147-A177-3AD203B41FA5}">
                      <a16:colId xmlns:a16="http://schemas.microsoft.com/office/drawing/2014/main" val="272328922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749067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913029234"/>
                    </a:ext>
                  </a:extLst>
                </a:gridCol>
              </a:tblGrid>
              <a:tr h="455780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400" dirty="0">
                          <a:effectLst/>
                        </a:rPr>
                        <a:t>Peso dos sectores na emissão de GEE -2021</a:t>
                      </a:r>
                      <a:endParaRPr lang="pt-P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090950"/>
                  </a:ext>
                </a:extLst>
              </a:tr>
              <a:tr h="3637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Sectores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b="1" dirty="0">
                          <a:effectLst/>
                        </a:rPr>
                        <a:t>Totais (t)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b="1" dirty="0">
                          <a:effectLst/>
                        </a:rPr>
                        <a:t>% com Uso do solo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b="1" dirty="0">
                          <a:effectLst/>
                        </a:rPr>
                        <a:t>% sem Uso do solo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953503"/>
                  </a:ext>
                </a:extLst>
              </a:tr>
              <a:tr h="2366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Energia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>
                          <a:effectLst/>
                        </a:rPr>
                        <a:t>914 968,53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86,2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93,5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1469908"/>
                  </a:ext>
                </a:extLst>
              </a:tr>
              <a:tr h="236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Processos Industriais e Uso de Produtos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>
                          <a:effectLst/>
                        </a:rPr>
                        <a:t>617,72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0,1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0,1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5451"/>
                  </a:ext>
                </a:extLst>
              </a:tr>
              <a:tr h="236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Agricultura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>
                          <a:effectLst/>
                        </a:rPr>
                        <a:t>25 172,97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2,4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2,6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2702997"/>
                  </a:ext>
                </a:extLst>
              </a:tr>
              <a:tr h="236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Uso de solo, Alterações de Uso de Solo e Florestas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>
                          <a:effectLst/>
                        </a:rPr>
                        <a:t>82 247,68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7,8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 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8119981"/>
                  </a:ext>
                </a:extLst>
              </a:tr>
              <a:tr h="236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Resíduos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>
                          <a:effectLst/>
                        </a:rPr>
                        <a:t>38 158,96</a:t>
                      </a:r>
                      <a:endParaRPr lang="pt-P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3,6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100" dirty="0">
                          <a:effectLst/>
                        </a:rPr>
                        <a:t>3,9</a:t>
                      </a:r>
                      <a:endParaRPr lang="pt-P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9440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72184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1269</Words>
  <Application>Microsoft Office PowerPoint</Application>
  <PresentationFormat>Ecrã Panorâmico</PresentationFormat>
  <Paragraphs>164</Paragraphs>
  <Slides>19</Slides>
  <Notes>19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19</vt:i4>
      </vt:variant>
    </vt:vector>
  </HeadingPairs>
  <TitlesOfParts>
    <vt:vector size="26" baseType="lpstr">
      <vt:lpstr>Roboto Slab</vt:lpstr>
      <vt:lpstr>Fira Sans Extra Condensed Medium</vt:lpstr>
      <vt:lpstr>Symbol</vt:lpstr>
      <vt:lpstr>Wingdings</vt:lpstr>
      <vt:lpstr>Arial</vt:lpstr>
      <vt:lpstr>Calibri</vt:lpstr>
      <vt:lpstr>Tema de Office</vt:lpstr>
      <vt:lpstr>Sistema de observación meteorológica y oceánica como herramienta para el fomento de la resiliencia y adaptación al cambio climático en el espacio de cooperación (MAC-CLIMA) </vt:lpstr>
      <vt:lpstr>ÍNDICE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Meteorological and Oceanic Observation System as a Tool to Promote Resilience and Adaptation to Climate Change in the Cooperation Space (MAC-CLIMA)</dc:title>
  <dc:creator>Usuario de Microsoft Office</dc:creator>
  <cp:lastModifiedBy>João Daniel Andrade Gomes Luís</cp:lastModifiedBy>
  <cp:revision>26</cp:revision>
  <cp:lastPrinted>2023-12-07T17:49:51Z</cp:lastPrinted>
  <dcterms:created xsi:type="dcterms:W3CDTF">2020-02-25T12:45:58Z</dcterms:created>
  <dcterms:modified xsi:type="dcterms:W3CDTF">2023-12-07T18:22:24Z</dcterms:modified>
</cp:coreProperties>
</file>